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  <p:sldMasterId id="2147483750" r:id="rId2"/>
  </p:sldMasterIdLst>
  <p:notesMasterIdLst>
    <p:notesMasterId r:id="rId21"/>
  </p:notesMasterIdLst>
  <p:sldIdLst>
    <p:sldId id="500" r:id="rId3"/>
    <p:sldId id="521" r:id="rId4"/>
    <p:sldId id="534" r:id="rId5"/>
    <p:sldId id="468" r:id="rId6"/>
    <p:sldId id="325" r:id="rId7"/>
    <p:sldId id="326" r:id="rId8"/>
    <p:sldId id="538" r:id="rId9"/>
    <p:sldId id="498" r:id="rId10"/>
    <p:sldId id="475" r:id="rId11"/>
    <p:sldId id="501" r:id="rId12"/>
    <p:sldId id="311" r:id="rId13"/>
    <p:sldId id="439" r:id="rId14"/>
    <p:sldId id="441" r:id="rId15"/>
    <p:sldId id="442" r:id="rId16"/>
    <p:sldId id="443" r:id="rId17"/>
    <p:sldId id="445" r:id="rId18"/>
    <p:sldId id="446" r:id="rId19"/>
    <p:sldId id="551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  <a:srgbClr val="3399FF"/>
    <a:srgbClr val="3366CC"/>
    <a:srgbClr val="33CCCC"/>
    <a:srgbClr val="FF6600"/>
    <a:srgbClr val="FF3300"/>
    <a:srgbClr val="FFCC66"/>
    <a:srgbClr val="CC3300"/>
    <a:srgbClr val="FFCC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B050"/>
              </a:solidFill>
            </a:ln>
          </c:spPr>
          <c:invertIfNegative val="0"/>
          <c:cat>
            <c:strRef>
              <c:f>Лист1!$A$2:$A$3</c:f>
              <c:strCache>
                <c:ptCount val="2"/>
                <c:pt idx="0">
                  <c:v>Пациенты без целиакии anti-tTG 97% спец.</c:v>
                </c:pt>
                <c:pt idx="1">
                  <c:v>Пациенты без целиакии anti-tTG 99,4 % specificity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30</c:v>
                </c:pt>
                <c:pt idx="1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394176"/>
        <c:axId val="127395712"/>
      </c:barChart>
      <c:catAx>
        <c:axId val="1273941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uk-UA"/>
          </a:p>
        </c:txPr>
        <c:crossAx val="127395712"/>
        <c:crosses val="autoZero"/>
        <c:auto val="1"/>
        <c:lblAlgn val="ctr"/>
        <c:lblOffset val="100"/>
        <c:noMultiLvlLbl val="0"/>
      </c:catAx>
      <c:valAx>
        <c:axId val="1273957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uk-UA"/>
          </a:p>
        </c:txPr>
        <c:crossAx val="1273941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1A8BBC-8C9F-4F4B-8844-7D2FB5E3DC31}" type="datetimeFigureOut">
              <a:rPr lang="ru-RU" smtClean="0"/>
              <a:pPr/>
              <a:t>18.08.2018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E34BF1-5B4C-4123-8784-E912CFBB7F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8124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 smtClean="0"/>
              <a:t>Антиглиадиновые</a:t>
            </a:r>
            <a:r>
              <a:rPr lang="ru-RU" dirty="0" smtClean="0"/>
              <a:t> антитела (АГА) относятся к самым давним антителам, которые были предложены для диагностики </a:t>
            </a:r>
            <a:r>
              <a:rPr lang="ru-RU" dirty="0" err="1" smtClean="0"/>
              <a:t>целиакии</a:t>
            </a:r>
            <a:r>
              <a:rPr lang="ru-RU" dirty="0" smtClean="0"/>
              <a:t> в 1972 году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E34BF1-5B4C-4123-8784-E912CFBB7F88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889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0730" indent="-272568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3204" indent="-21834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9900" indent="-218348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68061" indent="-218348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90103" indent="-218348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12144" indent="-218348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34185" indent="-218348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6226" indent="-218348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04C04EE-C4E3-47E2-A490-8DE230242851}" type="slidenum">
              <a:rPr lang="en-US" altLang="en-US" sz="1100"/>
              <a:pPr eaLnBrk="1" hangingPunct="1">
                <a:spcBef>
                  <a:spcPct val="0"/>
                </a:spcBef>
              </a:pPr>
              <a:t>7</a:t>
            </a:fld>
            <a:endParaRPr lang="en-US" altLang="en-US" sz="11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5175" y="4494701"/>
            <a:ext cx="6095829" cy="202963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25096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86602-7476-4E59-854A-A2170433A9D2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78579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E34BF1-5B4C-4123-8784-E912CFBB7F88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9933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717024" y="2202344"/>
            <a:ext cx="3293400" cy="13995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rgbClr val="231F20"/>
                </a:solidFill>
                <a:latin typeface="HelveticaNeueLTStd-Cn"/>
                <a:cs typeface="HelveticaNeueLTStd-C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52424" y="2202344"/>
            <a:ext cx="3287623" cy="13995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rgbClr val="231F20"/>
                </a:solidFill>
                <a:latin typeface="HelveticaNeueLTStd-Cn"/>
                <a:cs typeface="HelveticaNeueLTStd-Cn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8/18/2018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  <p:sp>
        <p:nvSpPr>
          <p:cNvPr id="8" name="Holder 2"/>
          <p:cNvSpPr>
            <a:spLocks noGrp="1"/>
          </p:cNvSpPr>
          <p:nvPr>
            <p:ph type="title"/>
          </p:nvPr>
        </p:nvSpPr>
        <p:spPr>
          <a:xfrm>
            <a:off x="1719875" y="1342736"/>
            <a:ext cx="6976516" cy="492443"/>
          </a:xfrm>
        </p:spPr>
        <p:txBody>
          <a:bodyPr lIns="0" tIns="0" rIns="0" bIns="0"/>
          <a:lstStyle>
            <a:lvl1pPr>
              <a:defRPr sz="3200" b="1" i="0">
                <a:solidFill>
                  <a:srgbClr val="CB9951"/>
                </a:solidFill>
                <a:latin typeface="Arial Narrow"/>
                <a:cs typeface="Arial Narrow"/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770250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3BCB-8991-4BFF-94C5-661EBAD298A7}" type="datetimeFigureOut">
              <a:rPr lang="ru-RU" smtClean="0"/>
              <a:pPr/>
              <a:t>18.08.2018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D633-5565-41BC-93FD-5A006EEF91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2192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3BCB-8991-4BFF-94C5-661EBAD298A7}" type="datetimeFigureOut">
              <a:rPr lang="ru-RU" smtClean="0"/>
              <a:pPr/>
              <a:t>18.08.2018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D633-5565-41BC-93FD-5A006EEF91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3174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3BCB-8991-4BFF-94C5-661EBAD298A7}" type="datetimeFigureOut">
              <a:rPr lang="ru-RU" smtClean="0"/>
              <a:pPr/>
              <a:t>18.08.2018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D633-5565-41BC-93FD-5A006EEF91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7404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3BCB-8991-4BFF-94C5-661EBAD298A7}" type="datetimeFigureOut">
              <a:rPr lang="ru-RU" smtClean="0"/>
              <a:pPr/>
              <a:t>18.08.2018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D633-5565-41BC-93FD-5A006EEF91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05958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3BCB-8991-4BFF-94C5-661EBAD298A7}" type="datetimeFigureOut">
              <a:rPr lang="ru-RU" smtClean="0"/>
              <a:pPr/>
              <a:t>18.08.2018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D633-5565-41BC-93FD-5A006EEF91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01795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19875" y="1342736"/>
            <a:ext cx="6976516" cy="492443"/>
          </a:xfrm>
        </p:spPr>
        <p:txBody>
          <a:bodyPr lIns="0" tIns="0" rIns="0" bIns="0"/>
          <a:lstStyle>
            <a:lvl1pPr>
              <a:defRPr sz="3200" b="1" i="0">
                <a:solidFill>
                  <a:srgbClr val="CB9951"/>
                </a:solidFill>
                <a:latin typeface="Arial Narrow"/>
                <a:cs typeface="Arial Narrow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8/18/2018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33813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888" y="1065215"/>
            <a:ext cx="8677275" cy="4833937"/>
          </a:xfrm>
        </p:spPr>
        <p:txBody>
          <a:bodyPr/>
          <a:lstStyle>
            <a:lvl1pPr>
              <a:defRPr/>
            </a:lvl1pPr>
            <a:lvl2pPr>
              <a:defRPr baseline="0"/>
            </a:lvl2pPr>
            <a:lvl3pPr>
              <a:buClr>
                <a:schemeClr val="accent5">
                  <a:lumMod val="75000"/>
                </a:schemeClr>
              </a:buClr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71911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19875" y="1342736"/>
            <a:ext cx="6976516" cy="492443"/>
          </a:xfrm>
        </p:spPr>
        <p:txBody>
          <a:bodyPr lIns="0" tIns="0" rIns="0" bIns="0"/>
          <a:lstStyle>
            <a:lvl1pPr>
              <a:defRPr sz="3200" b="1" i="0">
                <a:solidFill>
                  <a:srgbClr val="CB9951"/>
                </a:solidFill>
                <a:latin typeface="Arial Narrow"/>
                <a:cs typeface="Arial Narrow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8/18/2018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22578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3BCB-8991-4BFF-94C5-661EBAD298A7}" type="datetimeFigureOut">
              <a:rPr lang="ru-RU" smtClean="0"/>
              <a:pPr/>
              <a:t>18.08.2018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D633-5565-41BC-93FD-5A006EEF91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064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="1">
                <a:solidFill>
                  <a:srgbClr val="C00000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37B3BCB-8991-4BFF-94C5-661EBAD298A7}" type="datetimeFigureOut">
              <a:rPr lang="ru-RU" smtClean="0"/>
              <a:pPr/>
              <a:t>18.08.2018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D633-5565-41BC-93FD-5A006EEF91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9641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3BCB-8991-4BFF-94C5-661EBAD298A7}" type="datetimeFigureOut">
              <a:rPr lang="ru-RU" smtClean="0"/>
              <a:pPr/>
              <a:t>18.08.2018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D633-5565-41BC-93FD-5A006EEF91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813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="1">
                <a:solidFill>
                  <a:srgbClr val="FF0000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3BCB-8991-4BFF-94C5-661EBAD298A7}" type="datetimeFigureOut">
              <a:rPr lang="ru-RU" smtClean="0"/>
              <a:pPr/>
              <a:t>18.08.2018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D633-5565-41BC-93FD-5A006EEF91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1029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3BCB-8991-4BFF-94C5-661EBAD298A7}" type="datetimeFigureOut">
              <a:rPr lang="ru-RU" smtClean="0"/>
              <a:pPr/>
              <a:t>18.08.2018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D633-5565-41BC-93FD-5A006EEF91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4446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3BCB-8991-4BFF-94C5-661EBAD298A7}" type="datetimeFigureOut">
              <a:rPr lang="ru-RU" smtClean="0"/>
              <a:pPr/>
              <a:t>18.08.2018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D633-5565-41BC-93FD-5A006EEF91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0857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717024" y="2202344"/>
            <a:ext cx="3293400" cy="13995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rgbClr val="231F20"/>
                </a:solidFill>
                <a:latin typeface="HelveticaNeueLTStd-Cn"/>
                <a:cs typeface="HelveticaNeueLTStd-C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52424" y="2202344"/>
            <a:ext cx="3287623" cy="13995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rgbClr val="231F20"/>
                </a:solidFill>
                <a:latin typeface="HelveticaNeueLTStd-Cn"/>
                <a:cs typeface="HelveticaNeueLTStd-Cn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8/18/2018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  <p:sp>
        <p:nvSpPr>
          <p:cNvPr id="8" name="Holder 2"/>
          <p:cNvSpPr>
            <a:spLocks noGrp="1"/>
          </p:cNvSpPr>
          <p:nvPr>
            <p:ph type="title"/>
          </p:nvPr>
        </p:nvSpPr>
        <p:spPr>
          <a:xfrm>
            <a:off x="1719875" y="1342736"/>
            <a:ext cx="6976516" cy="492443"/>
          </a:xfrm>
        </p:spPr>
        <p:txBody>
          <a:bodyPr lIns="0" tIns="0" rIns="0" bIns="0"/>
          <a:lstStyle>
            <a:lvl1pPr>
              <a:defRPr sz="3200" b="1" i="0">
                <a:solidFill>
                  <a:srgbClr val="CB9951"/>
                </a:solidFill>
                <a:latin typeface="Arial Narrow"/>
                <a:cs typeface="Arial Narrow"/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26538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Bild 17" descr="HG_ppt_grau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9" name="Bild 18" descr="logolockup_components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017" y="1097003"/>
            <a:ext cx="1209499" cy="419004"/>
          </a:xfrm>
          <a:prstGeom prst="rect">
            <a:avLst/>
          </a:prstGeom>
        </p:spPr>
      </p:pic>
      <p:sp>
        <p:nvSpPr>
          <p:cNvPr id="17" name="bk object 17"/>
          <p:cNvSpPr/>
          <p:nvPr/>
        </p:nvSpPr>
        <p:spPr>
          <a:xfrm>
            <a:off x="1492271" y="1155600"/>
            <a:ext cx="0" cy="1920818"/>
          </a:xfrm>
          <a:custGeom>
            <a:avLst/>
            <a:gdLst/>
            <a:ahLst/>
            <a:cxnLst/>
            <a:rect l="l" t="t" r="r" b="b"/>
            <a:pathLst>
              <a:path h="4224020">
                <a:moveTo>
                  <a:pt x="0" y="0"/>
                </a:moveTo>
                <a:lnTo>
                  <a:pt x="0" y="4223709"/>
                </a:lnTo>
              </a:path>
            </a:pathLst>
          </a:custGeom>
          <a:ln w="15445">
            <a:solidFill>
              <a:srgbClr val="798C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64072" y="1439744"/>
            <a:ext cx="6815856" cy="7078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600" b="1" i="0">
                <a:solidFill>
                  <a:srgbClr val="F8971D"/>
                </a:solidFill>
                <a:latin typeface="HelveticaNeueLTStd-Bd"/>
                <a:cs typeface="HelveticaNeueLTStd-Bd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18508" y="2386345"/>
            <a:ext cx="7106985" cy="4770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00" b="1" i="0">
                <a:solidFill>
                  <a:srgbClr val="F8971D"/>
                </a:solidFill>
                <a:latin typeface="HelveticaNeueLTStd-Bd"/>
                <a:cs typeface="HelveticaNeueLTStd-Bd"/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1"/>
            <a:ext cx="2926080" cy="125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1"/>
            <a:ext cx="2103120" cy="125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8/18/2018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1" y="6377941"/>
            <a:ext cx="2103120" cy="125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0" y="863600"/>
            <a:ext cx="9144000" cy="0"/>
          </a:xfrm>
          <a:prstGeom prst="line">
            <a:avLst/>
          </a:prstGeom>
          <a:ln>
            <a:solidFill>
              <a:srgbClr val="798C87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621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</p:sldLayoutIdLst>
  <p:timing>
    <p:tnLst>
      <p:par>
        <p:cTn id="1" dur="indefinite" restart="never" nodeType="tmRoot"/>
      </p:par>
    </p:tnLst>
  </p:timing>
  <p:txStyles>
    <p:titleStyle>
      <a:lvl1pPr>
        <a:defRPr>
          <a:solidFill>
            <a:srgbClr val="CB9951"/>
          </a:solidFill>
          <a:latin typeface="+mj-lt"/>
          <a:ea typeface="+mj-ea"/>
          <a:cs typeface="+mj-cs"/>
        </a:defRPr>
      </a:lvl1pPr>
    </p:titleStyle>
    <p:bodyStyle>
      <a:lvl1pPr marL="0">
        <a:defRPr>
          <a:solidFill>
            <a:srgbClr val="CB9951"/>
          </a:solidFill>
          <a:latin typeface="+mn-lt"/>
          <a:ea typeface="+mn-ea"/>
          <a:cs typeface="+mn-cs"/>
        </a:defRPr>
      </a:lvl1pPr>
      <a:lvl2pPr marL="207846">
        <a:defRPr>
          <a:latin typeface="+mn-lt"/>
          <a:ea typeface="+mn-ea"/>
          <a:cs typeface="+mn-cs"/>
        </a:defRPr>
      </a:lvl2pPr>
      <a:lvl3pPr marL="415693">
        <a:defRPr>
          <a:latin typeface="+mn-lt"/>
          <a:ea typeface="+mn-ea"/>
          <a:cs typeface="+mn-cs"/>
        </a:defRPr>
      </a:lvl3pPr>
      <a:lvl4pPr marL="623539">
        <a:defRPr>
          <a:latin typeface="+mn-lt"/>
          <a:ea typeface="+mn-ea"/>
          <a:cs typeface="+mn-cs"/>
        </a:defRPr>
      </a:lvl4pPr>
      <a:lvl5pPr marL="831384">
        <a:defRPr>
          <a:latin typeface="+mn-lt"/>
          <a:ea typeface="+mn-ea"/>
          <a:cs typeface="+mn-cs"/>
        </a:defRPr>
      </a:lvl5pPr>
      <a:lvl6pPr marL="1039230">
        <a:defRPr>
          <a:latin typeface="+mn-lt"/>
          <a:ea typeface="+mn-ea"/>
          <a:cs typeface="+mn-cs"/>
        </a:defRPr>
      </a:lvl6pPr>
      <a:lvl7pPr marL="1247077">
        <a:defRPr>
          <a:latin typeface="+mn-lt"/>
          <a:ea typeface="+mn-ea"/>
          <a:cs typeface="+mn-cs"/>
        </a:defRPr>
      </a:lvl7pPr>
      <a:lvl8pPr marL="1454923">
        <a:defRPr>
          <a:latin typeface="+mn-lt"/>
          <a:ea typeface="+mn-ea"/>
          <a:cs typeface="+mn-cs"/>
        </a:defRPr>
      </a:lvl8pPr>
      <a:lvl9pPr marL="166276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207846">
        <a:defRPr>
          <a:latin typeface="+mn-lt"/>
          <a:ea typeface="+mn-ea"/>
          <a:cs typeface="+mn-cs"/>
        </a:defRPr>
      </a:lvl2pPr>
      <a:lvl3pPr marL="415693">
        <a:defRPr>
          <a:latin typeface="+mn-lt"/>
          <a:ea typeface="+mn-ea"/>
          <a:cs typeface="+mn-cs"/>
        </a:defRPr>
      </a:lvl3pPr>
      <a:lvl4pPr marL="623539">
        <a:defRPr>
          <a:latin typeface="+mn-lt"/>
          <a:ea typeface="+mn-ea"/>
          <a:cs typeface="+mn-cs"/>
        </a:defRPr>
      </a:lvl4pPr>
      <a:lvl5pPr marL="831384">
        <a:defRPr>
          <a:latin typeface="+mn-lt"/>
          <a:ea typeface="+mn-ea"/>
          <a:cs typeface="+mn-cs"/>
        </a:defRPr>
      </a:lvl5pPr>
      <a:lvl6pPr marL="1039230">
        <a:defRPr>
          <a:latin typeface="+mn-lt"/>
          <a:ea typeface="+mn-ea"/>
          <a:cs typeface="+mn-cs"/>
        </a:defRPr>
      </a:lvl6pPr>
      <a:lvl7pPr marL="1247077">
        <a:defRPr>
          <a:latin typeface="+mn-lt"/>
          <a:ea typeface="+mn-ea"/>
          <a:cs typeface="+mn-cs"/>
        </a:defRPr>
      </a:lvl7pPr>
      <a:lvl8pPr marL="1454923">
        <a:defRPr>
          <a:latin typeface="+mn-lt"/>
          <a:ea typeface="+mn-ea"/>
          <a:cs typeface="+mn-cs"/>
        </a:defRPr>
      </a:lvl8pPr>
      <a:lvl9pPr marL="1662769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B3BCB-8991-4BFF-94C5-661EBAD298A7}" type="datetimeFigureOut">
              <a:rPr lang="ru-RU" smtClean="0"/>
              <a:pPr/>
              <a:t>18.08.2018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BD633-5565-41BC-93FD-5A006EEF91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739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67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71" r:id="rId13"/>
    <p:sldLayoutId id="214748377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579296" cy="4713387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/>
              <a:t>Иногда трудно интерпретировать клиническое значение  (+)</a:t>
            </a:r>
            <a:r>
              <a:rPr lang="en-US" sz="2000" dirty="0" err="1" smtClean="0"/>
              <a:t>sIgE</a:t>
            </a:r>
            <a:r>
              <a:rPr lang="en-US" sz="2000" dirty="0" smtClean="0"/>
              <a:t> </a:t>
            </a:r>
            <a:r>
              <a:rPr lang="ru-RU" sz="2000" dirty="0" smtClean="0"/>
              <a:t>к пшенице.</a:t>
            </a:r>
          </a:p>
          <a:p>
            <a:r>
              <a:rPr lang="ru-RU" sz="2000" dirty="0" smtClean="0"/>
              <a:t>80% случаев (+)</a:t>
            </a:r>
            <a:r>
              <a:rPr lang="en-US" sz="2000" dirty="0" smtClean="0"/>
              <a:t> </a:t>
            </a:r>
            <a:r>
              <a:rPr lang="en-US" sz="2000" dirty="0" err="1" smtClean="0"/>
              <a:t>sIgE</a:t>
            </a:r>
            <a:r>
              <a:rPr lang="en-US" sz="2000" dirty="0" smtClean="0"/>
              <a:t> Tri a 19 </a:t>
            </a:r>
            <a:r>
              <a:rPr lang="ru-RU" sz="2000" dirty="0" smtClean="0"/>
              <a:t>являются маркером риска развития тяжелых реакций, включая WDEIA</a:t>
            </a:r>
          </a:p>
          <a:p>
            <a:r>
              <a:rPr lang="ru-RU" sz="2000" dirty="0" smtClean="0"/>
              <a:t>30-50% пациентов с WDEIA не имеют </a:t>
            </a:r>
            <a:r>
              <a:rPr lang="en-US" sz="2000" dirty="0" err="1" smtClean="0"/>
              <a:t>sIgE</a:t>
            </a:r>
            <a:r>
              <a:rPr lang="en-US" sz="2000" dirty="0" smtClean="0"/>
              <a:t> </a:t>
            </a:r>
            <a:r>
              <a:rPr lang="ru-RU" sz="2000" dirty="0" smtClean="0"/>
              <a:t>к пшенице.</a:t>
            </a:r>
          </a:p>
          <a:p>
            <a:endParaRPr lang="ru-RU" sz="2000" dirty="0" smtClean="0"/>
          </a:p>
          <a:p>
            <a:r>
              <a:rPr lang="ru-RU" sz="2000" b="1" dirty="0" smtClean="0"/>
              <a:t>(-)</a:t>
            </a:r>
            <a:r>
              <a:rPr lang="en-US" sz="2000" b="1" dirty="0" err="1" smtClean="0"/>
              <a:t>sIgE</a:t>
            </a:r>
            <a:r>
              <a:rPr lang="en-US" sz="2000" b="1" dirty="0" smtClean="0"/>
              <a:t> </a:t>
            </a:r>
            <a:r>
              <a:rPr lang="ru-RU" sz="2000" b="1" dirty="0" smtClean="0"/>
              <a:t>к пшенице </a:t>
            </a:r>
            <a:r>
              <a:rPr lang="ru-RU" sz="2000" i="1" dirty="0" smtClean="0"/>
              <a:t>(</a:t>
            </a:r>
            <a:r>
              <a:rPr lang="en-US" sz="2000" i="1" dirty="0" smtClean="0"/>
              <a:t>f4</a:t>
            </a:r>
            <a:r>
              <a:rPr lang="ru-RU" sz="2000" i="1" dirty="0" smtClean="0"/>
              <a:t>) </a:t>
            </a:r>
            <a:r>
              <a:rPr lang="ru-RU" sz="2000" b="1" dirty="0" smtClean="0"/>
              <a:t>и (-)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sIgE</a:t>
            </a:r>
            <a:r>
              <a:rPr lang="en-US" sz="2000" b="1" dirty="0" smtClean="0"/>
              <a:t> Tri a 19</a:t>
            </a:r>
            <a:r>
              <a:rPr lang="ru-RU" sz="2000" i="1" dirty="0" smtClean="0"/>
              <a:t>( </a:t>
            </a:r>
            <a:r>
              <a:rPr lang="en-US" sz="2000" i="1" dirty="0" smtClean="0"/>
              <a:t>f416</a:t>
            </a:r>
            <a:r>
              <a:rPr lang="ru-RU" sz="2000" i="1" dirty="0" smtClean="0"/>
              <a:t> )-  </a:t>
            </a:r>
            <a:r>
              <a:rPr lang="ru-RU" sz="2000" dirty="0" smtClean="0"/>
              <a:t>нет аллергии к пшенице</a:t>
            </a:r>
          </a:p>
          <a:p>
            <a:r>
              <a:rPr lang="ru-RU" sz="2000" b="1" dirty="0" smtClean="0"/>
              <a:t>(-)</a:t>
            </a:r>
            <a:r>
              <a:rPr lang="en-US" sz="2000" b="1" dirty="0" err="1" smtClean="0"/>
              <a:t>sIgE</a:t>
            </a:r>
            <a:r>
              <a:rPr lang="en-US" sz="2000" b="1" dirty="0" smtClean="0"/>
              <a:t> </a:t>
            </a:r>
            <a:r>
              <a:rPr lang="ru-RU" sz="2000" b="1" dirty="0" smtClean="0"/>
              <a:t>к пшенице </a:t>
            </a:r>
            <a:r>
              <a:rPr lang="ru-RU" sz="2000" i="1" dirty="0" smtClean="0"/>
              <a:t>(</a:t>
            </a:r>
            <a:r>
              <a:rPr lang="en-US" sz="2000" i="1" dirty="0" smtClean="0"/>
              <a:t>f4</a:t>
            </a:r>
            <a:r>
              <a:rPr lang="ru-RU" sz="2000" i="1" dirty="0" smtClean="0"/>
              <a:t>) </a:t>
            </a:r>
            <a:r>
              <a:rPr lang="ru-RU" sz="2000" b="1" dirty="0" smtClean="0"/>
              <a:t>и (+)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sIgE</a:t>
            </a:r>
            <a:r>
              <a:rPr lang="en-US" sz="2000" b="1" dirty="0" smtClean="0"/>
              <a:t> Tri a 19</a:t>
            </a:r>
            <a:r>
              <a:rPr lang="ru-RU" sz="2000" i="1" dirty="0" smtClean="0"/>
              <a:t>( </a:t>
            </a:r>
            <a:r>
              <a:rPr lang="en-US" sz="2000" i="1" dirty="0" smtClean="0"/>
              <a:t>f416</a:t>
            </a:r>
            <a:r>
              <a:rPr lang="ru-RU" sz="2000" i="1" dirty="0" smtClean="0"/>
              <a:t> )-</a:t>
            </a:r>
            <a:r>
              <a:rPr lang="ru-RU" sz="2000" dirty="0" smtClean="0"/>
              <a:t>– высокий риск развития WDEIA</a:t>
            </a:r>
          </a:p>
          <a:p>
            <a:r>
              <a:rPr lang="ru-RU" sz="2000" b="1" dirty="0" smtClean="0"/>
              <a:t>(+)</a:t>
            </a:r>
            <a:r>
              <a:rPr lang="en-US" sz="2000" b="1" dirty="0" err="1" smtClean="0"/>
              <a:t>sIgE</a:t>
            </a:r>
            <a:r>
              <a:rPr lang="en-US" sz="2000" b="1" dirty="0" smtClean="0"/>
              <a:t> </a:t>
            </a:r>
            <a:r>
              <a:rPr lang="ru-RU" sz="2000" b="1" dirty="0" smtClean="0"/>
              <a:t>к пшенице </a:t>
            </a:r>
            <a:r>
              <a:rPr lang="ru-RU" sz="2000" i="1" dirty="0" smtClean="0"/>
              <a:t>(</a:t>
            </a:r>
            <a:r>
              <a:rPr lang="en-US" sz="2000" i="1" dirty="0" smtClean="0"/>
              <a:t>f4</a:t>
            </a:r>
            <a:r>
              <a:rPr lang="ru-RU" sz="2000" i="1" dirty="0" smtClean="0"/>
              <a:t>) </a:t>
            </a:r>
            <a:r>
              <a:rPr lang="ru-RU" sz="2000" b="1" dirty="0" smtClean="0"/>
              <a:t>и (+)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sIgE</a:t>
            </a:r>
            <a:r>
              <a:rPr lang="en-US" sz="2000" b="1" dirty="0" smtClean="0"/>
              <a:t> Tri a 19</a:t>
            </a:r>
            <a:r>
              <a:rPr lang="ru-RU" sz="2000" i="1" dirty="0" smtClean="0"/>
              <a:t>( </a:t>
            </a:r>
            <a:r>
              <a:rPr lang="en-US" sz="2000" i="1" dirty="0" smtClean="0"/>
              <a:t>f416</a:t>
            </a:r>
            <a:r>
              <a:rPr lang="ru-RU" sz="2000" i="1" dirty="0" smtClean="0"/>
              <a:t> )-</a:t>
            </a:r>
            <a:r>
              <a:rPr lang="ru-RU" sz="2000" dirty="0" smtClean="0"/>
              <a:t>– высокий риск развития любых аллергических реакция на пшеницу ,включая WDEIA</a:t>
            </a:r>
            <a:endParaRPr lang="uk-UA" sz="2000" dirty="0" smtClean="0"/>
          </a:p>
          <a:p>
            <a:r>
              <a:rPr lang="ru-RU" sz="2000" b="1" dirty="0" smtClean="0"/>
              <a:t>(+)</a:t>
            </a:r>
            <a:r>
              <a:rPr lang="en-US" sz="2000" b="1" dirty="0" err="1" smtClean="0"/>
              <a:t>sIgE</a:t>
            </a:r>
            <a:r>
              <a:rPr lang="en-US" sz="2000" b="1" dirty="0" smtClean="0"/>
              <a:t> </a:t>
            </a:r>
            <a:r>
              <a:rPr lang="ru-RU" sz="2000" b="1" dirty="0" smtClean="0"/>
              <a:t>к пшенице </a:t>
            </a:r>
            <a:r>
              <a:rPr lang="ru-RU" sz="2000" i="1" dirty="0" smtClean="0"/>
              <a:t>(</a:t>
            </a:r>
            <a:r>
              <a:rPr lang="en-US" sz="2000" i="1" dirty="0" smtClean="0"/>
              <a:t>f4</a:t>
            </a:r>
            <a:r>
              <a:rPr lang="ru-RU" sz="2000" i="1" dirty="0" smtClean="0"/>
              <a:t>) </a:t>
            </a:r>
            <a:r>
              <a:rPr lang="ru-RU" sz="2000" b="1" dirty="0" smtClean="0"/>
              <a:t>и (-)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sIgE</a:t>
            </a:r>
            <a:r>
              <a:rPr lang="en-US" sz="2000" b="1" dirty="0" smtClean="0"/>
              <a:t> Tri a 19</a:t>
            </a:r>
            <a:r>
              <a:rPr lang="ru-RU" sz="2000" i="1" dirty="0" smtClean="0"/>
              <a:t>( </a:t>
            </a:r>
            <a:r>
              <a:rPr lang="en-US" sz="2000" i="1" dirty="0" smtClean="0"/>
              <a:t>f416</a:t>
            </a:r>
            <a:r>
              <a:rPr lang="ru-RU" sz="2000" i="1" dirty="0" smtClean="0"/>
              <a:t> )- </a:t>
            </a:r>
            <a:r>
              <a:rPr lang="ru-RU" sz="2000" dirty="0" smtClean="0"/>
              <a:t>: низкий риск серьезных непосредственных реакций, включая WDEIA из-за пшеницы. Тем не менее, многие из этих пациентов будут иметь реакции немедленного типа, такие как АД и желудочно-кишечные симптомы.</a:t>
            </a:r>
            <a:endParaRPr lang="uk-UA" sz="20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3528" y="116632"/>
            <a:ext cx="7992888" cy="914400"/>
          </a:xfrm>
          <a:prstGeom prst="roundRect">
            <a:avLst/>
          </a:prstGeom>
          <a:solidFill>
            <a:srgbClr val="0099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Диагностический алгоритм пищевой аллергии к пшенице</a:t>
            </a:r>
            <a:endParaRPr lang="uk-UA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26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1244384"/>
              </p:ext>
            </p:extLst>
          </p:nvPr>
        </p:nvGraphicFramePr>
        <p:xfrm>
          <a:off x="12738" y="2132856"/>
          <a:ext cx="3960440" cy="29851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328722" y="2348880"/>
            <a:ext cx="429848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В результате менее специфического </a:t>
            </a:r>
            <a:r>
              <a:rPr lang="ru-RU" dirty="0" smtClean="0"/>
              <a:t>теста</a:t>
            </a:r>
            <a:endParaRPr lang="en-US" dirty="0" smtClean="0"/>
          </a:p>
          <a:p>
            <a:r>
              <a:rPr lang="ru-RU" dirty="0" smtClean="0"/>
              <a:t> </a:t>
            </a:r>
            <a:r>
              <a:rPr lang="ru-RU" dirty="0"/>
              <a:t>количество биопсий пациентов </a:t>
            </a:r>
            <a:endParaRPr lang="en-US" dirty="0" smtClean="0"/>
          </a:p>
          <a:p>
            <a:r>
              <a:rPr lang="ru-RU" dirty="0" smtClean="0"/>
              <a:t>без </a:t>
            </a:r>
            <a:r>
              <a:rPr lang="ru-RU" dirty="0" err="1"/>
              <a:t>целиакии</a:t>
            </a:r>
            <a:r>
              <a:rPr lang="ru-RU" dirty="0"/>
              <a:t> в исследуемой популяции </a:t>
            </a:r>
            <a:endParaRPr lang="en-US" dirty="0" smtClean="0"/>
          </a:p>
          <a:p>
            <a:r>
              <a:rPr lang="ru-RU" b="1" dirty="0" smtClean="0"/>
              <a:t>возрастает </a:t>
            </a:r>
            <a:r>
              <a:rPr lang="ru-RU" b="1" dirty="0"/>
              <a:t>в 5 раз</a:t>
            </a:r>
            <a:r>
              <a:rPr lang="ru-RU" dirty="0"/>
              <a:t>. </a:t>
            </a:r>
            <a:endParaRPr lang="ru-RU" dirty="0" smtClean="0"/>
          </a:p>
          <a:p>
            <a:endParaRPr lang="en-US" dirty="0" smtClean="0"/>
          </a:p>
          <a:p>
            <a:r>
              <a:rPr lang="ru-RU" dirty="0" smtClean="0"/>
              <a:t>Этого </a:t>
            </a:r>
            <a:r>
              <a:rPr lang="ru-RU" dirty="0"/>
              <a:t>можно было бы избежать </a:t>
            </a:r>
            <a:r>
              <a:rPr lang="ru-RU" dirty="0" smtClean="0"/>
              <a:t>при</a:t>
            </a:r>
            <a:endParaRPr lang="en-US" dirty="0" smtClean="0"/>
          </a:p>
          <a:p>
            <a:r>
              <a:rPr lang="ru-RU" dirty="0" smtClean="0"/>
              <a:t> </a:t>
            </a:r>
            <a:r>
              <a:rPr lang="ru-RU" dirty="0"/>
              <a:t>использовании </a:t>
            </a:r>
            <a:r>
              <a:rPr lang="ru-RU" dirty="0" smtClean="0"/>
              <a:t>тестов</a:t>
            </a:r>
            <a:endParaRPr lang="en-US" dirty="0" smtClean="0"/>
          </a:p>
          <a:p>
            <a:r>
              <a:rPr lang="ru-RU" dirty="0" smtClean="0"/>
              <a:t> </a:t>
            </a:r>
            <a:r>
              <a:rPr lang="ru-RU" dirty="0"/>
              <a:t>с более высокой специфичностью. </a:t>
            </a: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67544" y="5411050"/>
            <a:ext cx="77048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У всех </a:t>
            </a:r>
            <a:r>
              <a:rPr lang="ru-RU" sz="2000" dirty="0" smtClean="0"/>
              <a:t>тестов </a:t>
            </a:r>
            <a:r>
              <a:rPr lang="ru-RU" sz="2000" dirty="0" err="1"/>
              <a:t>EliA</a:t>
            </a:r>
            <a:r>
              <a:rPr lang="ru-RU" sz="2000" dirty="0"/>
              <a:t>™ </a:t>
            </a:r>
            <a:r>
              <a:rPr lang="ru-RU" sz="2000" dirty="0" err="1"/>
              <a:t>Celikey</a:t>
            </a:r>
            <a:r>
              <a:rPr lang="ru-RU" sz="2000" dirty="0"/>
              <a:t>® и </a:t>
            </a:r>
            <a:r>
              <a:rPr lang="ru-RU" sz="2000" dirty="0" err="1"/>
              <a:t>EliA</a:t>
            </a:r>
            <a:r>
              <a:rPr lang="ru-RU" sz="2000" dirty="0"/>
              <a:t>™ </a:t>
            </a:r>
            <a:r>
              <a:rPr lang="ru-RU" sz="2000" dirty="0" err="1" smtClean="0"/>
              <a:t>Gliadin</a:t>
            </a:r>
            <a:r>
              <a:rPr lang="en-US" sz="2000" dirty="0" smtClean="0"/>
              <a:t> </a:t>
            </a:r>
            <a:r>
              <a:rPr lang="ru-RU" sz="2000" dirty="0" smtClean="0"/>
              <a:t> </a:t>
            </a:r>
            <a:r>
              <a:rPr lang="ru-RU" sz="2000" dirty="0"/>
              <a:t>очень высокая </a:t>
            </a:r>
            <a:r>
              <a:rPr lang="ru-RU" sz="2000" dirty="0" smtClean="0"/>
              <a:t>специфичность</a:t>
            </a:r>
            <a:r>
              <a:rPr lang="ru-RU" sz="2000" dirty="0"/>
              <a:t>, </a:t>
            </a:r>
            <a:r>
              <a:rPr lang="ru-RU" sz="2000" dirty="0" smtClean="0"/>
              <a:t>что </a:t>
            </a:r>
            <a:r>
              <a:rPr lang="ru-RU" sz="2000" dirty="0"/>
              <a:t>оказывает бесценную помощь </a:t>
            </a:r>
            <a:r>
              <a:rPr lang="ru-RU" sz="2000" dirty="0" smtClean="0"/>
              <a:t>врачам </a:t>
            </a:r>
            <a:r>
              <a:rPr lang="ru-RU" sz="2000" dirty="0"/>
              <a:t>при постановке диагноза.</a:t>
            </a:r>
            <a:endParaRPr lang="uk-UA" sz="2000" dirty="0"/>
          </a:p>
          <a:p>
            <a:endParaRPr lang="uk-UA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2738" y="1233626"/>
            <a:ext cx="8614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Специфичность в виде количества </a:t>
            </a:r>
            <a:r>
              <a:rPr lang="ru-RU" dirty="0" smtClean="0"/>
              <a:t>ложноположительных </a:t>
            </a:r>
            <a:r>
              <a:rPr lang="ru-RU" dirty="0"/>
              <a:t>результатов при скрининге </a:t>
            </a:r>
            <a:endParaRPr lang="ru-RU" dirty="0" smtClean="0"/>
          </a:p>
          <a:p>
            <a:r>
              <a:rPr lang="ru-RU" dirty="0" smtClean="0"/>
              <a:t>популяции </a:t>
            </a:r>
            <a:r>
              <a:rPr lang="ru-RU" dirty="0"/>
              <a:t>из 1000 человек</a:t>
            </a:r>
            <a:endParaRPr lang="uk-UA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27584" y="116632"/>
            <a:ext cx="6768752" cy="914400"/>
          </a:xfrm>
          <a:prstGeom prst="roundRect">
            <a:avLst/>
          </a:prstGeom>
          <a:solidFill>
            <a:srgbClr val="0099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bg1"/>
                </a:solidFill>
              </a:rPr>
              <a:t>Преимущества использования тестов                   </a:t>
            </a:r>
            <a:r>
              <a:rPr lang="ru-RU" sz="2800" b="1" dirty="0" err="1">
                <a:solidFill>
                  <a:schemeClr val="bg1"/>
                </a:solidFill>
              </a:rPr>
              <a:t>EliA</a:t>
            </a:r>
            <a:r>
              <a:rPr lang="ru-RU" sz="2800" b="1" dirty="0">
                <a:solidFill>
                  <a:schemeClr val="bg1"/>
                </a:solidFill>
              </a:rPr>
              <a:t>™ </a:t>
            </a:r>
            <a:r>
              <a:rPr lang="ru-RU" sz="2800" b="1" dirty="0" err="1">
                <a:solidFill>
                  <a:schemeClr val="bg1"/>
                </a:solidFill>
              </a:rPr>
              <a:t>Celikey</a:t>
            </a:r>
            <a:r>
              <a:rPr lang="ru-RU" sz="2800" b="1" dirty="0">
                <a:solidFill>
                  <a:schemeClr val="bg1"/>
                </a:solidFill>
              </a:rPr>
              <a:t>® и </a:t>
            </a:r>
            <a:r>
              <a:rPr lang="ru-RU" sz="2800" b="1" dirty="0" err="1">
                <a:solidFill>
                  <a:schemeClr val="bg1"/>
                </a:solidFill>
              </a:rPr>
              <a:t>EliA</a:t>
            </a:r>
            <a:r>
              <a:rPr lang="ru-RU" sz="2800" b="1" dirty="0">
                <a:solidFill>
                  <a:schemeClr val="bg1"/>
                </a:solidFill>
              </a:rPr>
              <a:t>™ </a:t>
            </a:r>
            <a:r>
              <a:rPr lang="ru-RU" sz="2800" b="1" dirty="0" err="1">
                <a:solidFill>
                  <a:schemeClr val="bg1"/>
                </a:solidFill>
              </a:rPr>
              <a:t>Gliadin</a:t>
            </a:r>
            <a:r>
              <a:rPr lang="ru-RU" sz="2800" b="1" dirty="0">
                <a:solidFill>
                  <a:schemeClr val="bg1"/>
                </a:solidFill>
              </a:rPr>
              <a:t> </a:t>
            </a:r>
            <a:endParaRPr lang="uk-UA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4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268760"/>
            <a:ext cx="8363272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dirty="0" smtClean="0"/>
          </a:p>
          <a:p>
            <a:r>
              <a:rPr lang="ru-RU" sz="2400" dirty="0" smtClean="0"/>
              <a:t>Необходим забор 4-6 </a:t>
            </a:r>
            <a:r>
              <a:rPr lang="ru-RU" sz="2400" dirty="0" err="1" smtClean="0"/>
              <a:t>биоптатов</a:t>
            </a:r>
            <a:r>
              <a:rPr lang="ru-RU" sz="2400" dirty="0" smtClean="0"/>
              <a:t>:</a:t>
            </a:r>
          </a:p>
          <a:p>
            <a:pPr lvl="1"/>
            <a:r>
              <a:rPr lang="ru-RU" sz="2400" dirty="0" smtClean="0"/>
              <a:t> 3-4  из ДПК </a:t>
            </a:r>
            <a:r>
              <a:rPr lang="ru-RU" sz="2400" dirty="0" err="1" smtClean="0"/>
              <a:t>дистальнее</a:t>
            </a:r>
            <a:r>
              <a:rPr lang="ru-RU" sz="2400" dirty="0" smtClean="0"/>
              <a:t> дуоденального соска</a:t>
            </a:r>
          </a:p>
          <a:p>
            <a:pPr lvl="1"/>
            <a:r>
              <a:rPr lang="ru-RU" sz="2400" dirty="0" smtClean="0"/>
              <a:t>1 биоптат - из луковицы двенадцатиперстной кишки</a:t>
            </a:r>
          </a:p>
          <a:p>
            <a:endParaRPr lang="ru-RU" sz="2400" dirty="0" smtClean="0"/>
          </a:p>
          <a:p>
            <a:r>
              <a:rPr lang="ru-RU" sz="2400" dirty="0" smtClean="0"/>
              <a:t>Негативная гистология обосновывает необходимость повторного исследования у </a:t>
            </a:r>
            <a:r>
              <a:rPr lang="ru-RU" sz="2400" dirty="0" err="1" smtClean="0"/>
              <a:t>серопозитивных</a:t>
            </a:r>
            <a:r>
              <a:rPr lang="ru-RU" sz="2400" dirty="0" smtClean="0"/>
              <a:t> лиц </a:t>
            </a:r>
            <a:r>
              <a:rPr lang="en-US" sz="2400" dirty="0" smtClean="0"/>
              <a:t>(</a:t>
            </a:r>
            <a:r>
              <a:rPr lang="ru-RU" sz="2400" dirty="0" smtClean="0"/>
              <a:t>ТТГ, Э</a:t>
            </a:r>
            <a:r>
              <a:rPr lang="en-US" sz="2400" dirty="0" smtClean="0"/>
              <a:t>MA</a:t>
            </a:r>
            <a:r>
              <a:rPr lang="ru-RU" sz="2400" dirty="0" smtClean="0"/>
              <a:t>, ДПГ</a:t>
            </a:r>
            <a:r>
              <a:rPr lang="en-US" sz="2400" dirty="0" smtClean="0"/>
              <a:t>)</a:t>
            </a:r>
            <a:endParaRPr lang="ru-RU" sz="24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83568" y="188640"/>
            <a:ext cx="6768752" cy="914400"/>
          </a:xfrm>
          <a:prstGeom prst="roundRect">
            <a:avLst/>
          </a:prstGeom>
          <a:solidFill>
            <a:srgbClr val="0099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>
                <a:solidFill>
                  <a:schemeClr val="bg1"/>
                </a:solidFill>
              </a:rPr>
              <a:t>Интестинальная</a:t>
            </a:r>
            <a:r>
              <a:rPr lang="ru-RU" sz="2800" b="1" dirty="0">
                <a:solidFill>
                  <a:schemeClr val="bg1"/>
                </a:solidFill>
              </a:rPr>
              <a:t> биопсия</a:t>
            </a:r>
            <a:endParaRPr lang="uk-UA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41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7753144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467544" y="4677236"/>
            <a:ext cx="82925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     </a:t>
            </a:r>
            <a:r>
              <a:rPr lang="ru-RU" sz="2000" b="1" dirty="0" smtClean="0"/>
              <a:t>Непереносимость </a:t>
            </a:r>
            <a:r>
              <a:rPr lang="ru-RU" sz="2000" b="1" dirty="0" err="1" smtClean="0"/>
              <a:t>глютена</a:t>
            </a:r>
            <a:r>
              <a:rPr lang="ru-RU" sz="2000" b="1" dirty="0" smtClean="0"/>
              <a:t> без </a:t>
            </a:r>
            <a:r>
              <a:rPr lang="ru-RU" sz="2000" b="1" dirty="0" err="1" smtClean="0"/>
              <a:t>целиакии</a:t>
            </a:r>
            <a:r>
              <a:rPr lang="ru-RU" sz="2000" b="1" dirty="0" smtClean="0"/>
              <a:t> </a:t>
            </a:r>
            <a:r>
              <a:rPr lang="ru-RU" sz="2000" dirty="0" smtClean="0"/>
              <a:t>– это синдром, который   характеризуется </a:t>
            </a:r>
            <a:r>
              <a:rPr lang="ru-RU" sz="2000" dirty="0" err="1"/>
              <a:t>интестинальной</a:t>
            </a:r>
            <a:r>
              <a:rPr lang="ru-RU" sz="2000" dirty="0"/>
              <a:t> </a:t>
            </a:r>
            <a:r>
              <a:rPr lang="ru-RU" sz="2000" dirty="0" smtClean="0"/>
              <a:t>и </a:t>
            </a:r>
            <a:r>
              <a:rPr lang="ru-RU" sz="2000" dirty="0"/>
              <a:t>внекишечной симптоматикой, связанной с употреблением </a:t>
            </a:r>
            <a:r>
              <a:rPr lang="ru-RU" sz="2000" dirty="0" err="1" smtClean="0"/>
              <a:t>глютенсодержащей</a:t>
            </a:r>
            <a:r>
              <a:rPr lang="ru-RU" sz="2000" dirty="0" smtClean="0"/>
              <a:t> </a:t>
            </a:r>
            <a:r>
              <a:rPr lang="ru-RU" sz="2000" dirty="0"/>
              <a:t>пищи у лиц</a:t>
            </a:r>
            <a:r>
              <a:rPr lang="en-US" sz="2000" dirty="0"/>
              <a:t>,</a:t>
            </a:r>
            <a:r>
              <a:rPr lang="ru-RU" sz="2000" dirty="0"/>
              <a:t> не имеющих </a:t>
            </a:r>
            <a:r>
              <a:rPr lang="ru-RU" sz="2000" dirty="0" err="1"/>
              <a:t>целиакии</a:t>
            </a:r>
            <a:r>
              <a:rPr lang="ru-RU" sz="2000" dirty="0"/>
              <a:t> </a:t>
            </a:r>
            <a:r>
              <a:rPr lang="ru-RU" sz="2000" dirty="0" smtClean="0"/>
              <a:t>или </a:t>
            </a:r>
            <a:r>
              <a:rPr lang="ru-RU" sz="2000" dirty="0"/>
              <a:t>аллергии на </a:t>
            </a:r>
            <a:r>
              <a:rPr lang="ru-RU" sz="2000" dirty="0" smtClean="0"/>
              <a:t>пшеницу</a:t>
            </a:r>
            <a:r>
              <a:rPr lang="en-US" sz="2000" dirty="0" smtClean="0"/>
              <a:t>.</a:t>
            </a:r>
            <a:r>
              <a:rPr lang="ru-RU" sz="2000" dirty="0" smtClean="0"/>
              <a:t> 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43549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8585302"/>
              </p:ext>
            </p:extLst>
          </p:nvPr>
        </p:nvGraphicFramePr>
        <p:xfrm>
          <a:off x="323528" y="1340768"/>
          <a:ext cx="8568952" cy="49596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7439"/>
                <a:gridCol w="3178405"/>
                <a:gridCol w="3353108"/>
              </a:tblGrid>
              <a:tr h="666929">
                <a:tc>
                  <a:txBody>
                    <a:bodyPr/>
                    <a:lstStyle/>
                    <a:p>
                      <a:r>
                        <a:rPr lang="ru-RU" dirty="0" smtClean="0"/>
                        <a:t>Частота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Интестинальные</a:t>
                      </a:r>
                      <a:r>
                        <a:rPr lang="ru-RU" dirty="0" smtClean="0"/>
                        <a:t> проявления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Внекишечные проявления</a:t>
                      </a:r>
                      <a:endParaRPr lang="uk-U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86395">
                <a:tc>
                  <a:txBody>
                    <a:bodyPr/>
                    <a:lstStyle/>
                    <a:p>
                      <a:r>
                        <a:rPr lang="ru-RU" dirty="0" smtClean="0"/>
                        <a:t>Очень частые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вздутие, боль в животе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недомогание, усталость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24409">
                <a:tc>
                  <a:txBody>
                    <a:bodyPr/>
                    <a:lstStyle/>
                    <a:p>
                      <a:r>
                        <a:rPr lang="ru-RU" dirty="0" smtClean="0"/>
                        <a:t>Частые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диарея,  боль в </a:t>
                      </a:r>
                      <a:r>
                        <a:rPr lang="ru-RU" dirty="0" err="1" smtClean="0"/>
                        <a:t>эпигастрии</a:t>
                      </a:r>
                      <a:r>
                        <a:rPr lang="ru-RU" dirty="0" smtClean="0"/>
                        <a:t>, тошнота, аэрофагия, отрыжка,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афтозный</a:t>
                      </a:r>
                      <a:r>
                        <a:rPr lang="ru-RU" baseline="0" dirty="0" smtClean="0"/>
                        <a:t> стоматит, неустойчивый стул, запор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головная боль, беспокойство, суставные/мышечные боли, </a:t>
                      </a:r>
                    </a:p>
                    <a:p>
                      <a:r>
                        <a:rPr lang="ru-RU" dirty="0" smtClean="0"/>
                        <a:t>кожный зуд/ дерматит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81888">
                <a:tc>
                  <a:txBody>
                    <a:bodyPr/>
                    <a:lstStyle/>
                    <a:p>
                      <a:r>
                        <a:rPr lang="ru-RU" dirty="0" smtClean="0"/>
                        <a:t>Редкие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кровь в кале, анальные трещины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Потеря веса, анемия, депрессия, увеличение веса, дисменорея, нарушение сна, атаксия, периферическая невропатия, шизофрения, аутизм, депрессия, тревога, галлюцинации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99358" y="6309320"/>
            <a:ext cx="7427867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Diagnosis of Non-Celiac Gluten Sensitivity (NCGS): The Salerno Experts' </a:t>
            </a:r>
            <a:r>
              <a:rPr lang="en-US" sz="1400" dirty="0" smtClean="0"/>
              <a:t>Criteria</a:t>
            </a:r>
            <a:r>
              <a:rPr lang="ru-RU" sz="1400" dirty="0" smtClean="0"/>
              <a:t> .</a:t>
            </a:r>
            <a:r>
              <a:rPr lang="en-US" sz="1400" dirty="0" err="1" smtClean="0"/>
              <a:t>Catassi</a:t>
            </a:r>
            <a:r>
              <a:rPr lang="en-US" sz="1400" dirty="0" smtClean="0"/>
              <a:t> Celli L </a:t>
            </a:r>
            <a:r>
              <a:rPr lang="en-US" sz="1400" dirty="0" err="1" smtClean="0"/>
              <a:t>ets</a:t>
            </a:r>
            <a:endParaRPr lang="fr-FR" sz="1400" u="sng" dirty="0"/>
          </a:p>
          <a:p>
            <a:r>
              <a:rPr lang="en-US" sz="1400" dirty="0" smtClean="0"/>
              <a:t>Nutrients</a:t>
            </a:r>
            <a:r>
              <a:rPr lang="fr-FR" sz="1400" dirty="0" smtClean="0"/>
              <a:t>2015 </a:t>
            </a:r>
            <a:r>
              <a:rPr lang="fr-FR" sz="1400" dirty="0"/>
              <a:t>Jun 18;7(6):4966-77.</a:t>
            </a:r>
            <a:r>
              <a:rPr lang="en-US" sz="1400" dirty="0" smtClean="0"/>
              <a:t>.</a:t>
            </a:r>
            <a:endParaRPr lang="en-US" sz="1400" dirty="0"/>
          </a:p>
          <a:p>
            <a:endParaRPr lang="uk-UA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3528" y="17650"/>
            <a:ext cx="8352928" cy="914400"/>
          </a:xfrm>
          <a:prstGeom prst="roundRect">
            <a:avLst/>
          </a:prstGeom>
          <a:solidFill>
            <a:srgbClr val="0099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bg1"/>
                </a:solidFill>
              </a:rPr>
              <a:t>Клинические проявления непереносимости </a:t>
            </a:r>
            <a:r>
              <a:rPr lang="ru-RU" sz="2800" b="1" dirty="0" err="1">
                <a:solidFill>
                  <a:schemeClr val="bg1"/>
                </a:solidFill>
              </a:rPr>
              <a:t>глютена</a:t>
            </a:r>
            <a:r>
              <a:rPr lang="ru-RU" sz="2800" b="1" dirty="0">
                <a:solidFill>
                  <a:schemeClr val="bg1"/>
                </a:solidFill>
              </a:rPr>
              <a:t> без </a:t>
            </a:r>
            <a:r>
              <a:rPr lang="ru-RU" sz="2800" b="1" dirty="0" err="1">
                <a:solidFill>
                  <a:schemeClr val="bg1"/>
                </a:solidFill>
              </a:rPr>
              <a:t>целиакии</a:t>
            </a:r>
            <a:endParaRPr lang="uk-UA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68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00808"/>
            <a:ext cx="8363272" cy="4669375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/>
              <a:t>Диагноз </a:t>
            </a:r>
            <a:r>
              <a:rPr lang="uk-UA" sz="2400" dirty="0" smtClean="0"/>
              <a:t>NCGS</a:t>
            </a:r>
            <a:r>
              <a:rPr lang="ru-RU" sz="2400" dirty="0" smtClean="0"/>
              <a:t> следует рассматривать у пациентов с  </a:t>
            </a:r>
            <a:r>
              <a:rPr lang="ru-RU" sz="2400" dirty="0" err="1" smtClean="0"/>
              <a:t>персистирующими</a:t>
            </a:r>
            <a:r>
              <a:rPr lang="ru-RU" sz="2400" dirty="0" smtClean="0"/>
              <a:t> кишечными и / или внекишечными жалобами, как правило усиливающимися после употребления </a:t>
            </a:r>
            <a:r>
              <a:rPr lang="ru-RU" sz="2400" dirty="0" err="1" smtClean="0"/>
              <a:t>глютен</a:t>
            </a:r>
            <a:r>
              <a:rPr lang="ru-RU" sz="2400" dirty="0" smtClean="0"/>
              <a:t>- содержащей пищи, у которых до этого были исключены </a:t>
            </a:r>
            <a:r>
              <a:rPr lang="ru-RU" sz="2400" dirty="0" err="1" smtClean="0"/>
              <a:t>целиакия</a:t>
            </a:r>
            <a:r>
              <a:rPr lang="ru-RU" sz="2400" dirty="0" smtClean="0"/>
              <a:t> и аллергия на пшеницу</a:t>
            </a:r>
            <a:r>
              <a:rPr lang="ru-RU" dirty="0" smtClean="0"/>
              <a:t>.</a:t>
            </a:r>
          </a:p>
          <a:p>
            <a:pPr algn="just"/>
            <a:r>
              <a:rPr lang="ru-RU" sz="2400" dirty="0" smtClean="0"/>
              <a:t>Был предложен протокол </a:t>
            </a:r>
            <a:r>
              <a:rPr lang="ru-RU" sz="2400" dirty="0"/>
              <a:t>диагностики </a:t>
            </a:r>
            <a:r>
              <a:rPr lang="ru-RU" sz="2400" dirty="0" smtClean="0"/>
              <a:t>НГБЦ, который преследует </a:t>
            </a:r>
            <a:r>
              <a:rPr lang="ru-RU" sz="2400" b="1" dirty="0"/>
              <a:t>две цели</a:t>
            </a:r>
            <a:r>
              <a:rPr lang="ru-RU" sz="2400" dirty="0"/>
              <a:t>: </a:t>
            </a:r>
            <a:r>
              <a:rPr lang="ru-RU" sz="2400" dirty="0" smtClean="0"/>
              <a:t> </a:t>
            </a:r>
          </a:p>
          <a:p>
            <a:pPr marL="0" indent="0" algn="just"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         1</a:t>
            </a:r>
            <a:r>
              <a:rPr lang="ru-RU" sz="2400" dirty="0"/>
              <a:t>) оценить клинический ответ на </a:t>
            </a:r>
            <a:r>
              <a:rPr lang="ru-RU" sz="2400" dirty="0" err="1"/>
              <a:t>безглютеновую</a:t>
            </a:r>
            <a:r>
              <a:rPr lang="ru-RU" sz="2400" dirty="0"/>
              <a:t> диету; </a:t>
            </a:r>
            <a:endParaRPr lang="ru-RU" sz="2400" dirty="0" smtClean="0"/>
          </a:p>
          <a:p>
            <a:pPr marL="0" indent="0" algn="just">
              <a:buNone/>
            </a:pPr>
            <a:r>
              <a:rPr lang="ru-RU" sz="2400" dirty="0" smtClean="0"/>
              <a:t>                2</a:t>
            </a:r>
            <a:r>
              <a:rPr lang="ru-RU" sz="2400" dirty="0"/>
              <a:t>) оценить эффект возвращения </a:t>
            </a:r>
            <a:r>
              <a:rPr lang="ru-RU" sz="2400" dirty="0" err="1"/>
              <a:t>глютена</a:t>
            </a:r>
            <a:r>
              <a:rPr lang="ru-RU" sz="2400" dirty="0"/>
              <a:t> в рацион питания после периода соблюдения </a:t>
            </a:r>
            <a:r>
              <a:rPr lang="ru-RU" sz="2400" dirty="0" err="1"/>
              <a:t>безглютеновой</a:t>
            </a:r>
            <a:r>
              <a:rPr lang="ru-RU" sz="2400" dirty="0"/>
              <a:t> диеты.</a:t>
            </a:r>
            <a:endParaRPr lang="en-US" sz="2400" dirty="0" smtClean="0"/>
          </a:p>
          <a:p>
            <a:endParaRPr lang="uk-UA" dirty="0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6496050"/>
            <a:ext cx="47815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179512" y="188640"/>
            <a:ext cx="8741990" cy="1440160"/>
          </a:xfrm>
          <a:prstGeom prst="roundRect">
            <a:avLst/>
          </a:prstGeom>
          <a:solidFill>
            <a:srgbClr val="0099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III</a:t>
            </a:r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r>
              <a:rPr lang="ru-RU" sz="2800" b="1" dirty="0">
                <a:solidFill>
                  <a:schemeClr val="bg1"/>
                </a:solidFill>
              </a:rPr>
              <a:t>международная встреча экспертов по заболеваниям, связанных с употреблением </a:t>
            </a:r>
            <a:r>
              <a:rPr lang="ru-RU" sz="2800" b="1" dirty="0" err="1">
                <a:solidFill>
                  <a:schemeClr val="bg1"/>
                </a:solidFill>
              </a:rPr>
              <a:t>глютена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ru-RU" sz="2800" b="1" dirty="0">
                <a:solidFill>
                  <a:schemeClr val="bg1"/>
                </a:solidFill>
              </a:rPr>
              <a:t>(06-07.10.2014, Салерно, Италия)</a:t>
            </a:r>
            <a:r>
              <a:rPr lang="ru-RU" sz="2800" dirty="0">
                <a:solidFill>
                  <a:schemeClr val="bg1"/>
                </a:solidFill>
              </a:rPr>
              <a:t/>
            </a:r>
            <a:br>
              <a:rPr lang="ru-RU" sz="2800" dirty="0">
                <a:solidFill>
                  <a:schemeClr val="bg1"/>
                </a:solidFill>
              </a:rPr>
            </a:br>
            <a:endParaRPr lang="uk-UA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08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619672" y="2564904"/>
            <a:ext cx="7128792" cy="17281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TextBox 6"/>
          <p:cNvSpPr txBox="1"/>
          <p:nvPr/>
        </p:nvSpPr>
        <p:spPr>
          <a:xfrm>
            <a:off x="1619672" y="2070140"/>
            <a:ext cx="6447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Степень выраженности симптом в течение последней недели </a:t>
            </a:r>
            <a:endParaRPr lang="uk-UA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835696" y="3573016"/>
            <a:ext cx="648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835696" y="314096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554816" y="3154973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282683" y="3189514"/>
            <a:ext cx="0" cy="4037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992367" y="3141325"/>
            <a:ext cx="0" cy="4070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4716016" y="3154973"/>
            <a:ext cx="0" cy="4074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8316416" y="3130375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7521844" y="3141325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6811075" y="3142674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6156176" y="3167272"/>
            <a:ext cx="0" cy="4074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5508104" y="3141325"/>
            <a:ext cx="0" cy="4180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763874" y="359322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uk-UA" dirty="0"/>
          </a:p>
        </p:txBody>
      </p:sp>
      <p:sp>
        <p:nvSpPr>
          <p:cNvPr id="34" name="TextBox 33"/>
          <p:cNvSpPr txBox="1"/>
          <p:nvPr/>
        </p:nvSpPr>
        <p:spPr>
          <a:xfrm>
            <a:off x="2403973" y="359322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uk-UA" dirty="0"/>
          </a:p>
        </p:txBody>
      </p:sp>
      <p:sp>
        <p:nvSpPr>
          <p:cNvPr id="35" name="TextBox 34"/>
          <p:cNvSpPr txBox="1"/>
          <p:nvPr/>
        </p:nvSpPr>
        <p:spPr>
          <a:xfrm>
            <a:off x="3131840" y="359322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3</a:t>
            </a:r>
            <a:endParaRPr lang="uk-UA" dirty="0"/>
          </a:p>
        </p:txBody>
      </p:sp>
      <p:sp>
        <p:nvSpPr>
          <p:cNvPr id="36" name="TextBox 35"/>
          <p:cNvSpPr txBox="1"/>
          <p:nvPr/>
        </p:nvSpPr>
        <p:spPr>
          <a:xfrm>
            <a:off x="3841524" y="359322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</a:t>
            </a:r>
            <a:endParaRPr lang="uk-UA" dirty="0"/>
          </a:p>
        </p:txBody>
      </p:sp>
      <p:sp>
        <p:nvSpPr>
          <p:cNvPr id="37" name="TextBox 36"/>
          <p:cNvSpPr txBox="1"/>
          <p:nvPr/>
        </p:nvSpPr>
        <p:spPr>
          <a:xfrm>
            <a:off x="4556918" y="362156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</a:t>
            </a:r>
            <a:endParaRPr lang="uk-UA" dirty="0"/>
          </a:p>
        </p:txBody>
      </p:sp>
      <p:sp>
        <p:nvSpPr>
          <p:cNvPr id="38" name="TextBox 37"/>
          <p:cNvSpPr txBox="1"/>
          <p:nvPr/>
        </p:nvSpPr>
        <p:spPr>
          <a:xfrm>
            <a:off x="5357261" y="359322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6</a:t>
            </a:r>
            <a:endParaRPr lang="uk-UA" dirty="0"/>
          </a:p>
        </p:txBody>
      </p:sp>
      <p:sp>
        <p:nvSpPr>
          <p:cNvPr id="39" name="TextBox 38"/>
          <p:cNvSpPr txBox="1"/>
          <p:nvPr/>
        </p:nvSpPr>
        <p:spPr>
          <a:xfrm>
            <a:off x="6005333" y="359322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</a:t>
            </a:r>
            <a:endParaRPr lang="uk-UA" dirty="0"/>
          </a:p>
        </p:txBody>
      </p:sp>
      <p:sp>
        <p:nvSpPr>
          <p:cNvPr id="40" name="TextBox 39"/>
          <p:cNvSpPr txBox="1"/>
          <p:nvPr/>
        </p:nvSpPr>
        <p:spPr>
          <a:xfrm>
            <a:off x="6660232" y="362156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8</a:t>
            </a:r>
            <a:endParaRPr lang="uk-UA" dirty="0"/>
          </a:p>
        </p:txBody>
      </p:sp>
      <p:sp>
        <p:nvSpPr>
          <p:cNvPr id="41" name="TextBox 40"/>
          <p:cNvSpPr txBox="1"/>
          <p:nvPr/>
        </p:nvSpPr>
        <p:spPr>
          <a:xfrm>
            <a:off x="7371001" y="357337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9</a:t>
            </a:r>
            <a:endParaRPr lang="uk-UA" dirty="0"/>
          </a:p>
        </p:txBody>
      </p:sp>
      <p:sp>
        <p:nvSpPr>
          <p:cNvPr id="42" name="TextBox 41"/>
          <p:cNvSpPr txBox="1"/>
          <p:nvPr/>
        </p:nvSpPr>
        <p:spPr>
          <a:xfrm>
            <a:off x="8107064" y="359322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10</a:t>
            </a:r>
            <a:endParaRPr lang="uk-UA" dirty="0"/>
          </a:p>
        </p:txBody>
      </p:sp>
      <p:sp>
        <p:nvSpPr>
          <p:cNvPr id="43" name="TextBox 42"/>
          <p:cNvSpPr txBox="1"/>
          <p:nvPr/>
        </p:nvSpPr>
        <p:spPr>
          <a:xfrm>
            <a:off x="1655127" y="3962559"/>
            <a:ext cx="820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легкая</a:t>
            </a:r>
            <a:endParaRPr lang="uk-UA" dirty="0"/>
          </a:p>
        </p:txBody>
      </p:sp>
      <p:sp>
        <p:nvSpPr>
          <p:cNvPr id="44" name="TextBox 43"/>
          <p:cNvSpPr txBox="1"/>
          <p:nvPr/>
        </p:nvSpPr>
        <p:spPr>
          <a:xfrm>
            <a:off x="4222900" y="3941011"/>
            <a:ext cx="986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средняя</a:t>
            </a:r>
            <a:endParaRPr lang="uk-UA" dirty="0"/>
          </a:p>
        </p:txBody>
      </p:sp>
      <p:sp>
        <p:nvSpPr>
          <p:cNvPr id="45" name="TextBox 44"/>
          <p:cNvSpPr txBox="1"/>
          <p:nvPr/>
        </p:nvSpPr>
        <p:spPr>
          <a:xfrm>
            <a:off x="7645043" y="3962559"/>
            <a:ext cx="987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тяжелая</a:t>
            </a:r>
            <a:endParaRPr lang="uk-UA" dirty="0"/>
          </a:p>
        </p:txBody>
      </p:sp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5755" y="6237312"/>
            <a:ext cx="47815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5536" y="5085184"/>
            <a:ext cx="8236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Больному предлагается выделить от одного до трех основных </a:t>
            </a:r>
            <a:r>
              <a:rPr lang="ru-RU" dirty="0" smtClean="0"/>
              <a:t>симптомов </a:t>
            </a:r>
            <a:r>
              <a:rPr lang="ru-RU" dirty="0"/>
              <a:t>и оценить их выраженность по числовой рейтинговой </a:t>
            </a:r>
            <a:r>
              <a:rPr lang="ru-RU" dirty="0" smtClean="0"/>
              <a:t> шкале </a:t>
            </a:r>
            <a:r>
              <a:rPr lang="ru-RU" dirty="0"/>
              <a:t>от 1 до 10</a:t>
            </a:r>
            <a:endParaRPr lang="uk-UA" dirty="0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753092" y="332656"/>
            <a:ext cx="6768752" cy="914400"/>
          </a:xfrm>
          <a:prstGeom prst="roundRect">
            <a:avLst/>
          </a:prstGeom>
          <a:solidFill>
            <a:srgbClr val="0099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bg1"/>
                </a:solidFill>
              </a:rPr>
              <a:t>Шкала оценки симптомов</a:t>
            </a:r>
            <a:endParaRPr lang="uk-UA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9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12114"/>
            <a:ext cx="7330394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946" y="931139"/>
            <a:ext cx="47815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9512" y="5322484"/>
            <a:ext cx="88569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</a:t>
            </a:r>
            <a:r>
              <a:rPr lang="ru-RU" dirty="0" smtClean="0"/>
              <a:t>Требуется </a:t>
            </a:r>
            <a:r>
              <a:rPr lang="ru-RU" dirty="0"/>
              <a:t>30% разницы в симптомах между двумя неделями </a:t>
            </a:r>
            <a:r>
              <a:rPr lang="en-US" dirty="0" smtClean="0"/>
              <a:t>   </a:t>
            </a:r>
            <a:r>
              <a:rPr lang="ru-RU" dirty="0" smtClean="0"/>
              <a:t>(</a:t>
            </a:r>
            <a:r>
              <a:rPr lang="ru-RU" dirty="0" err="1" smtClean="0"/>
              <a:t>глютен</a:t>
            </a:r>
            <a:r>
              <a:rPr lang="ru-RU" dirty="0" smtClean="0"/>
              <a:t> </a:t>
            </a:r>
            <a:r>
              <a:rPr lang="en-US" dirty="0" smtClean="0"/>
              <a:t> </a:t>
            </a:r>
            <a:r>
              <a:rPr lang="ru-RU" dirty="0" smtClean="0"/>
              <a:t>и </a:t>
            </a:r>
            <a:r>
              <a:rPr lang="ru-RU" dirty="0"/>
              <a:t>плацебо) для установления позитивного или негативного </a:t>
            </a:r>
            <a:r>
              <a:rPr lang="ru-RU" dirty="0" smtClean="0"/>
              <a:t>результатов.</a:t>
            </a:r>
          </a:p>
          <a:p>
            <a:r>
              <a:rPr lang="ru-RU" dirty="0" smtClean="0"/>
              <a:t> </a:t>
            </a:r>
            <a:r>
              <a:rPr lang="en-US" dirty="0" smtClean="0"/>
              <a:t>   </a:t>
            </a:r>
            <a:r>
              <a:rPr lang="ru-RU" dirty="0" smtClean="0"/>
              <a:t>При </a:t>
            </a:r>
            <a:r>
              <a:rPr lang="ru-RU" dirty="0"/>
              <a:t>негативном результате следует обследовать пациента на </a:t>
            </a:r>
            <a:r>
              <a:rPr lang="ru-RU" dirty="0" smtClean="0"/>
              <a:t>наличие </a:t>
            </a:r>
            <a:r>
              <a:rPr lang="en-US" dirty="0" smtClean="0"/>
              <a:t> </a:t>
            </a:r>
            <a:r>
              <a:rPr lang="ru-RU" dirty="0" smtClean="0"/>
              <a:t>диагноза</a:t>
            </a:r>
            <a:r>
              <a:rPr lang="en-US" dirty="0" smtClean="0"/>
              <a:t>,</a:t>
            </a:r>
            <a:r>
              <a:rPr lang="ru-RU" dirty="0" smtClean="0"/>
              <a:t> связанного </a:t>
            </a:r>
            <a:r>
              <a:rPr lang="ru-RU" dirty="0"/>
              <a:t>с СРК.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ru-RU" dirty="0" smtClean="0"/>
              <a:t>При </a:t>
            </a:r>
            <a:r>
              <a:rPr lang="ru-RU" dirty="0"/>
              <a:t>позитивном результате </a:t>
            </a:r>
            <a:r>
              <a:rPr lang="ru-RU" dirty="0" smtClean="0"/>
              <a:t>подтверждается</a:t>
            </a:r>
            <a:r>
              <a:rPr lang="en-US" dirty="0" smtClean="0"/>
              <a:t> </a:t>
            </a:r>
            <a:r>
              <a:rPr lang="ru-RU" dirty="0" smtClean="0"/>
              <a:t>диагноз </a:t>
            </a:r>
            <a:r>
              <a:rPr lang="en-US" dirty="0" smtClean="0"/>
              <a:t>NCGS</a:t>
            </a:r>
            <a:endParaRPr lang="uk-UA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-10598" y="16739"/>
            <a:ext cx="6768752" cy="914400"/>
          </a:xfrm>
          <a:prstGeom prst="roundRect">
            <a:avLst/>
          </a:prstGeom>
          <a:solidFill>
            <a:srgbClr val="0099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bg1"/>
                </a:solidFill>
              </a:rPr>
              <a:t>Протокол диагностики </a:t>
            </a:r>
            <a:r>
              <a:rPr lang="uk-UA" sz="2800" b="1" dirty="0">
                <a:solidFill>
                  <a:schemeClr val="bg1"/>
                </a:solidFill>
              </a:rPr>
              <a:t>NCGS</a:t>
            </a:r>
            <a:r>
              <a:rPr lang="uk-UA" sz="3600" b="1" dirty="0">
                <a:solidFill>
                  <a:schemeClr val="bg1"/>
                </a:solidFill>
              </a:rPr>
              <a:t/>
            </a:r>
            <a:br>
              <a:rPr lang="uk-UA" sz="3600" b="1" dirty="0">
                <a:solidFill>
                  <a:schemeClr val="bg1"/>
                </a:solidFill>
              </a:rPr>
            </a:br>
            <a:endParaRPr lang="uk-UA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54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2277937"/>
              </p:ext>
            </p:extLst>
          </p:nvPr>
        </p:nvGraphicFramePr>
        <p:xfrm>
          <a:off x="323529" y="1628800"/>
          <a:ext cx="8640960" cy="457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8551"/>
                <a:gridCol w="3672409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Кишечные</a:t>
                      </a:r>
                      <a:endParaRPr lang="uk-UA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Внекишечные</a:t>
                      </a:r>
                      <a:endParaRPr lang="uk-UA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Боль или дискомфорт в животе </a:t>
                      </a:r>
                      <a:endParaRPr lang="uk-UA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Изжога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Кислая отрыжка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Вздутие</a:t>
                      </a:r>
                      <a:endParaRPr lang="uk-UA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Тошнота и рвота</a:t>
                      </a:r>
                      <a:endParaRPr lang="uk-UA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Урчание в животе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Распирание в животе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Отрыжка</a:t>
                      </a:r>
                      <a:endParaRPr lang="uk-UA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Повышенное газообразование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Уменьшение частоты стула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Увеличение частоты стула</a:t>
                      </a:r>
                      <a:endParaRPr lang="uk-UA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Жидкий стул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Твердый стул</a:t>
                      </a:r>
                      <a:endParaRPr lang="uk-UA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Внезапные позывы на дефекацию</a:t>
                      </a:r>
                      <a:endParaRPr lang="uk-UA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Чувство неполного опорожнения кишечника</a:t>
                      </a:r>
                      <a:endParaRPr lang="uk-UA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Дерматит</a:t>
                      </a:r>
                      <a:endParaRPr lang="uk-UA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Головная боль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Затуманенность сознания</a:t>
                      </a:r>
                      <a:endParaRPr lang="uk-UA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Усталость</a:t>
                      </a:r>
                      <a:endParaRPr lang="uk-UA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Онемение конечностей</a:t>
                      </a:r>
                      <a:endParaRPr lang="uk-UA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Артралгии/миалгии</a:t>
                      </a:r>
                      <a:endParaRPr lang="uk-UA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Обморочные состояния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Поражения слизистых оболочек рта/языка</a:t>
                      </a:r>
                      <a:endParaRPr lang="uk-UA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Другие симптомы (указать)</a:t>
                      </a:r>
                      <a:endParaRPr lang="uk-UA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uk-UA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6474592"/>
            <a:ext cx="47815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223860" y="116632"/>
            <a:ext cx="8496944" cy="1368152"/>
          </a:xfrm>
          <a:prstGeom prst="roundRect">
            <a:avLst/>
          </a:prstGeom>
          <a:solidFill>
            <a:srgbClr val="0099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>
                <a:solidFill>
                  <a:schemeClr val="bg1"/>
                </a:solidFill>
              </a:rPr>
              <a:t>Модифицированная версия шкалы гастроинтестинальных симптомов с добавление внекишечных проявлений (</a:t>
            </a:r>
            <a:r>
              <a:rPr lang="en-US" sz="2400" b="1" dirty="0">
                <a:solidFill>
                  <a:schemeClr val="bg1"/>
                </a:solidFill>
              </a:rPr>
              <a:t>Gastrointestinal Symptom Rating Scale, GSRS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uk-UA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36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99CC"/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Предлагаемый </a:t>
            </a:r>
            <a:r>
              <a:rPr lang="ru-RU" dirty="0" err="1" smtClean="0">
                <a:solidFill>
                  <a:schemeClr val="bg1"/>
                </a:solidFill>
              </a:rPr>
              <a:t>аллгоритм</a:t>
            </a:r>
            <a:r>
              <a:rPr lang="ru-RU" dirty="0" smtClean="0">
                <a:solidFill>
                  <a:schemeClr val="bg1"/>
                </a:solidFill>
              </a:rPr>
              <a:t> диагностики </a:t>
            </a:r>
            <a:r>
              <a:rPr lang="ru-RU" dirty="0" err="1" smtClean="0">
                <a:solidFill>
                  <a:schemeClr val="bg1"/>
                </a:solidFill>
              </a:rPr>
              <a:t>глютензависимых</a:t>
            </a:r>
            <a:r>
              <a:rPr lang="ru-RU" dirty="0" smtClean="0">
                <a:solidFill>
                  <a:schemeClr val="bg1"/>
                </a:solidFill>
              </a:rPr>
              <a:t> заболеваний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988840"/>
            <a:ext cx="8229600" cy="4525963"/>
          </a:xfrm>
        </p:spPr>
        <p:txBody>
          <a:bodyPr/>
          <a:lstStyle/>
          <a:p>
            <a:r>
              <a:rPr lang="ru-RU" dirty="0" err="1" smtClean="0"/>
              <a:t>IgG</a:t>
            </a:r>
            <a:r>
              <a:rPr lang="ru-RU" dirty="0" smtClean="0"/>
              <a:t> к </a:t>
            </a:r>
            <a:r>
              <a:rPr lang="ru-RU" dirty="0" err="1" smtClean="0"/>
              <a:t>глиадину</a:t>
            </a:r>
            <a:r>
              <a:rPr lang="ru-RU" dirty="0" smtClean="0"/>
              <a:t> – НГБЦ</a:t>
            </a:r>
          </a:p>
          <a:p>
            <a:r>
              <a:rPr lang="ru-RU" dirty="0" err="1" smtClean="0"/>
              <a:t>EliA</a:t>
            </a:r>
            <a:r>
              <a:rPr lang="ru-RU" dirty="0" smtClean="0"/>
              <a:t>™ </a:t>
            </a:r>
            <a:r>
              <a:rPr lang="ru-RU" dirty="0" err="1" smtClean="0"/>
              <a:t>Celikey</a:t>
            </a:r>
            <a:r>
              <a:rPr lang="ru-RU" dirty="0" smtClean="0"/>
              <a:t>® А - </a:t>
            </a:r>
            <a:r>
              <a:rPr lang="ru-RU" dirty="0" err="1" smtClean="0"/>
              <a:t>целиакия</a:t>
            </a:r>
            <a:endParaRPr lang="ru-RU" dirty="0" smtClean="0"/>
          </a:p>
          <a:p>
            <a:r>
              <a:rPr lang="ru-RU" dirty="0" err="1" smtClean="0"/>
              <a:t>EliA</a:t>
            </a:r>
            <a:r>
              <a:rPr lang="ru-RU" dirty="0" smtClean="0"/>
              <a:t>™ </a:t>
            </a:r>
            <a:r>
              <a:rPr lang="ru-RU" dirty="0" err="1" smtClean="0"/>
              <a:t>Gliadin</a:t>
            </a:r>
            <a:r>
              <a:rPr lang="ru-RU" dirty="0" smtClean="0"/>
              <a:t>  G - </a:t>
            </a:r>
            <a:r>
              <a:rPr lang="ru-RU" dirty="0" err="1" smtClean="0"/>
              <a:t>целиакия</a:t>
            </a:r>
            <a:endParaRPr lang="ru-RU" dirty="0" smtClean="0"/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Ig E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rTri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a 14 и 19 - аллергия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13017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14"/>
          <p:cNvSpPr txBox="1">
            <a:spLocks/>
          </p:cNvSpPr>
          <p:nvPr/>
        </p:nvSpPr>
        <p:spPr>
          <a:xfrm>
            <a:off x="1689100" y="1138832"/>
            <a:ext cx="6976516" cy="461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CB9951"/>
                </a:solidFill>
                <a:latin typeface="Arial Narrow"/>
                <a:ea typeface="+mj-ea"/>
                <a:cs typeface="Arial Narrow"/>
              </a:defRPr>
            </a:lvl1pPr>
          </a:lstStyle>
          <a:p>
            <a:r>
              <a:rPr lang="ru-RU" sz="3000" dirty="0" smtClean="0">
                <a:solidFill>
                  <a:srgbClr val="798C87"/>
                </a:solidFill>
              </a:rPr>
              <a:t>Лаборатории </a:t>
            </a:r>
            <a:r>
              <a:rPr lang="en-US" sz="3000" dirty="0" smtClean="0">
                <a:solidFill>
                  <a:srgbClr val="798C87"/>
                </a:solidFill>
              </a:rPr>
              <a:t>Quality Club </a:t>
            </a:r>
            <a:r>
              <a:rPr lang="en-US" sz="3000" dirty="0" err="1" smtClean="0">
                <a:solidFill>
                  <a:srgbClr val="798C87"/>
                </a:solidFill>
              </a:rPr>
              <a:t>ImmunoCAP</a:t>
            </a:r>
            <a:endParaRPr lang="en-US" sz="3000" dirty="0">
              <a:solidFill>
                <a:srgbClr val="798C87"/>
              </a:solidFill>
            </a:endParaRPr>
          </a:p>
        </p:txBody>
      </p:sp>
      <p:pic>
        <p:nvPicPr>
          <p:cNvPr id="2050" name="Picture 2" descr="http://dila.ua/user/images/logo_uk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9100" y="1762125"/>
            <a:ext cx="1343025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698256" y="2810172"/>
            <a:ext cx="6976516" cy="123110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CB9951"/>
                </a:solidFill>
                <a:latin typeface="Arial Narrow"/>
                <a:ea typeface="+mj-ea"/>
                <a:cs typeface="Arial Narrow"/>
              </a:defRPr>
            </a:lvl1pPr>
          </a:lstStyle>
          <a:p>
            <a:pPr defTabSz="914400"/>
            <a:r>
              <a:rPr lang="ru-RU" sz="1600" kern="0" dirty="0" smtClean="0">
                <a:solidFill>
                  <a:srgbClr val="798C87"/>
                </a:solidFill>
              </a:rPr>
              <a:t>Цельные аллергены</a:t>
            </a:r>
            <a:r>
              <a:rPr lang="en-US" sz="1600" kern="0" dirty="0" smtClean="0">
                <a:solidFill>
                  <a:srgbClr val="798C87"/>
                </a:solidFill>
              </a:rPr>
              <a:t> </a:t>
            </a:r>
            <a:r>
              <a:rPr lang="en-US" sz="1600" kern="0" dirty="0" err="1" smtClean="0">
                <a:solidFill>
                  <a:srgbClr val="798C87"/>
                </a:solidFill>
              </a:rPr>
              <a:t>ImmunoCAP</a:t>
            </a:r>
            <a:r>
              <a:rPr lang="en-US" sz="1600" kern="0" dirty="0" smtClean="0">
                <a:solidFill>
                  <a:srgbClr val="798C87"/>
                </a:solidFill>
              </a:rPr>
              <a:t>:</a:t>
            </a:r>
          </a:p>
          <a:p>
            <a:pPr defTabSz="914400"/>
            <a:r>
              <a:rPr lang="en-US" sz="1600" b="0" dirty="0" smtClean="0">
                <a:solidFill>
                  <a:srgbClr val="798C87"/>
                </a:solidFill>
              </a:rPr>
              <a:t>Fx3 – </a:t>
            </a:r>
            <a:r>
              <a:rPr lang="ru-RU" sz="1600" b="0" dirty="0" smtClean="0">
                <a:solidFill>
                  <a:srgbClr val="798C87"/>
                </a:solidFill>
              </a:rPr>
              <a:t> ( пшеница, ячмень, кукуруза, кунжут, гречиха)</a:t>
            </a:r>
            <a:endParaRPr lang="ru-RU" sz="1600" b="0" kern="0" dirty="0">
              <a:solidFill>
                <a:srgbClr val="798C87"/>
              </a:solidFill>
            </a:endParaRPr>
          </a:p>
          <a:p>
            <a:pPr defTabSz="914400"/>
            <a:r>
              <a:rPr lang="ru-RU" sz="1600" kern="0" dirty="0" smtClean="0">
                <a:solidFill>
                  <a:srgbClr val="798C87"/>
                </a:solidFill>
              </a:rPr>
              <a:t>Молекулярные </a:t>
            </a:r>
            <a:r>
              <a:rPr lang="ru-RU" sz="1600" kern="0" dirty="0">
                <a:solidFill>
                  <a:srgbClr val="798C87"/>
                </a:solidFill>
              </a:rPr>
              <a:t>аллерген-компоненты </a:t>
            </a:r>
            <a:r>
              <a:rPr lang="en-US" sz="1600" kern="0" dirty="0" err="1">
                <a:solidFill>
                  <a:srgbClr val="798C87"/>
                </a:solidFill>
              </a:rPr>
              <a:t>ImmunoCAP</a:t>
            </a:r>
            <a:r>
              <a:rPr lang="en-US" sz="1600" kern="0" dirty="0" smtClean="0">
                <a:solidFill>
                  <a:srgbClr val="798C87"/>
                </a:solidFill>
              </a:rPr>
              <a:t>:</a:t>
            </a:r>
            <a:endParaRPr lang="ru-RU" sz="1600" kern="0" dirty="0" smtClean="0">
              <a:solidFill>
                <a:srgbClr val="798C87"/>
              </a:solidFill>
            </a:endParaRPr>
          </a:p>
          <a:p>
            <a:pPr defTabSz="914400"/>
            <a:r>
              <a:rPr lang="ru-RU" sz="1600" kern="0" dirty="0" smtClean="0">
                <a:solidFill>
                  <a:srgbClr val="798C87"/>
                </a:solidFill>
              </a:rPr>
              <a:t>Молекулярный пакет « Пшеница»</a:t>
            </a:r>
          </a:p>
          <a:p>
            <a:r>
              <a:rPr lang="en-US" sz="1600" kern="0" dirty="0" smtClean="0">
                <a:solidFill>
                  <a:srgbClr val="798C87"/>
                </a:solidFill>
              </a:rPr>
              <a:t>f433 </a:t>
            </a:r>
            <a:r>
              <a:rPr lang="en-US" sz="1600" kern="0" dirty="0" err="1" smtClean="0">
                <a:solidFill>
                  <a:srgbClr val="798C87"/>
                </a:solidFill>
              </a:rPr>
              <a:t>rTria</a:t>
            </a:r>
            <a:r>
              <a:rPr lang="en-US" sz="1600" kern="0" dirty="0" smtClean="0">
                <a:solidFill>
                  <a:srgbClr val="798C87"/>
                </a:solidFill>
              </a:rPr>
              <a:t> 14 LTP</a:t>
            </a:r>
            <a:r>
              <a:rPr lang="en-US" sz="1600" kern="0" dirty="0">
                <a:solidFill>
                  <a:srgbClr val="798C87"/>
                </a:solidFill>
              </a:rPr>
              <a:t>, </a:t>
            </a:r>
            <a:r>
              <a:rPr lang="en-US" sz="1600" kern="0" dirty="0" smtClean="0">
                <a:solidFill>
                  <a:srgbClr val="798C87"/>
                </a:solidFill>
              </a:rPr>
              <a:t>f416  </a:t>
            </a:r>
            <a:r>
              <a:rPr lang="en-US" sz="1600" kern="0" dirty="0" err="1">
                <a:solidFill>
                  <a:srgbClr val="798C87"/>
                </a:solidFill>
              </a:rPr>
              <a:t>rTria</a:t>
            </a:r>
            <a:r>
              <a:rPr lang="en-US" sz="1600" kern="0" dirty="0">
                <a:solidFill>
                  <a:srgbClr val="798C87"/>
                </a:solidFill>
              </a:rPr>
              <a:t> </a:t>
            </a:r>
            <a:r>
              <a:rPr lang="en-US" sz="1600" kern="0" dirty="0" smtClean="0">
                <a:solidFill>
                  <a:srgbClr val="798C87"/>
                </a:solidFill>
              </a:rPr>
              <a:t>19 Omega-5 Gliadin</a:t>
            </a:r>
            <a:endParaRPr lang="en-US" sz="1600" kern="0" dirty="0">
              <a:solidFill>
                <a:srgbClr val="798C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209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150030" y="1412776"/>
            <a:ext cx="9131971" cy="4833937"/>
          </a:xfrm>
        </p:spPr>
        <p:txBody>
          <a:bodyPr>
            <a:normAutofit/>
          </a:bodyPr>
          <a:lstStyle/>
          <a:p>
            <a:pPr>
              <a:tabLst>
                <a:tab pos="1435100" algn="l"/>
                <a:tab pos="3052763" algn="l"/>
                <a:tab pos="4125913" algn="l"/>
                <a:tab pos="5199063" algn="l"/>
              </a:tabLst>
            </a:pPr>
            <a:endParaRPr lang="en-US" altLang="en-US" sz="1900" dirty="0" smtClean="0">
              <a:ea typeface="ＭＳ Ｐゴシック" panose="020B0600070205080204" pitchFamily="34" charset="-128"/>
            </a:endParaRPr>
          </a:p>
          <a:p>
            <a:pPr>
              <a:tabLst>
                <a:tab pos="1435100" algn="l"/>
                <a:tab pos="3052763" algn="l"/>
                <a:tab pos="4125913" algn="l"/>
                <a:tab pos="5199063" algn="l"/>
              </a:tabLst>
            </a:pPr>
            <a:r>
              <a:rPr lang="ru-RU" altLang="en-US" sz="1900" b="1" dirty="0">
                <a:ea typeface="ＭＳ Ｐゴシック" panose="020B0600070205080204" pitchFamily="34" charset="-128"/>
              </a:rPr>
              <a:t>Антитела к тканевой </a:t>
            </a:r>
            <a:r>
              <a:rPr lang="ru-RU" altLang="en-US" sz="1900" b="1" dirty="0" err="1">
                <a:ea typeface="ＭＳ Ｐゴシック" panose="020B0600070205080204" pitchFamily="34" charset="-128"/>
              </a:rPr>
              <a:t>трансглутаминазе</a:t>
            </a:r>
            <a:r>
              <a:rPr lang="en-US" altLang="en-US" sz="1900" b="1" dirty="0">
                <a:ea typeface="ＭＳ Ｐゴシック" panose="020B0600070205080204" pitchFamily="34" charset="-128"/>
              </a:rPr>
              <a:t> (</a:t>
            </a:r>
            <a:r>
              <a:rPr lang="en-US" altLang="en-US" sz="1900" b="1" dirty="0" err="1">
                <a:ea typeface="ＭＳ Ｐゴシック" panose="020B0600070205080204" pitchFamily="34" charset="-128"/>
              </a:rPr>
              <a:t>tTG</a:t>
            </a:r>
            <a:r>
              <a:rPr lang="en-US" altLang="en-US" sz="1900" b="1" dirty="0">
                <a:ea typeface="ＭＳ Ｐゴシック" panose="020B0600070205080204" pitchFamily="34" charset="-128"/>
              </a:rPr>
              <a:t>) IgA, IgG </a:t>
            </a:r>
            <a:endParaRPr lang="ru-RU" altLang="en-US" sz="1900" b="1" dirty="0">
              <a:ea typeface="ＭＳ Ｐゴシック" panose="020B0600070205080204" pitchFamily="34" charset="-128"/>
            </a:endParaRPr>
          </a:p>
          <a:p>
            <a:pPr marL="0" indent="0">
              <a:buNone/>
              <a:tabLst>
                <a:tab pos="1435100" algn="l"/>
                <a:tab pos="3052763" algn="l"/>
                <a:tab pos="4125913" algn="l"/>
                <a:tab pos="5199063" algn="l"/>
              </a:tabLst>
            </a:pPr>
            <a:r>
              <a:rPr lang="ru-RU" altLang="en-US" sz="1900" b="1" i="1" dirty="0">
                <a:solidFill>
                  <a:srgbClr val="0033CC"/>
                </a:solidFill>
                <a:ea typeface="ＭＳ Ｐゴシック" panose="020B0600070205080204" pitchFamily="34" charset="-128"/>
                <a:sym typeface="Wingdings" panose="05000000000000000000" pitchFamily="2" charset="2"/>
              </a:rPr>
              <a:t>   </a:t>
            </a:r>
            <a:r>
              <a:rPr lang="en-US" altLang="en-US" sz="1900" b="1" i="1" dirty="0">
                <a:solidFill>
                  <a:srgbClr val="0033CC"/>
                </a:solidFill>
                <a:ea typeface="ＭＳ Ｐゴシック" panose="020B0600070205080204" pitchFamily="34" charset="-128"/>
                <a:sym typeface="Wingdings" panose="05000000000000000000" pitchFamily="2" charset="2"/>
              </a:rPr>
              <a:t></a:t>
            </a:r>
            <a:r>
              <a:rPr lang="en-US" altLang="en-US" sz="1600" b="1" i="1" dirty="0">
                <a:solidFill>
                  <a:srgbClr val="0033CC"/>
                </a:solidFill>
                <a:ea typeface="ＭＳ Ｐゴシック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altLang="en-US" sz="1900" b="1" i="1" dirty="0" err="1">
                <a:solidFill>
                  <a:srgbClr val="0033CC"/>
                </a:solidFill>
                <a:ea typeface="ＭＳ Ｐゴシック" panose="020B0600070205080204" pitchFamily="34" charset="-128"/>
                <a:sym typeface="Wingdings" panose="05000000000000000000" pitchFamily="2" charset="2"/>
              </a:rPr>
              <a:t>EliA</a:t>
            </a:r>
            <a:r>
              <a:rPr lang="en-US" altLang="en-US" sz="1900" b="1" i="1" dirty="0">
                <a:solidFill>
                  <a:srgbClr val="0033CC"/>
                </a:solidFill>
                <a:ea typeface="ＭＳ Ｐゴシック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ru-RU" altLang="en-US" sz="1900" b="1" i="1" dirty="0" err="1">
                <a:solidFill>
                  <a:srgbClr val="0033CC"/>
                </a:solidFill>
                <a:ea typeface="ＭＳ Ｐゴシック" panose="020B0600070205080204" pitchFamily="34" charset="-128"/>
                <a:sym typeface="Wingdings" panose="05000000000000000000" pitchFamily="2" charset="2"/>
              </a:rPr>
              <a:t>Целиакия</a:t>
            </a:r>
            <a:r>
              <a:rPr lang="en-US" altLang="en-US" sz="1900" b="1" i="1" dirty="0">
                <a:solidFill>
                  <a:srgbClr val="0033CC"/>
                </a:solidFill>
                <a:ea typeface="ＭＳ Ｐゴシック" panose="020B0600070205080204" pitchFamily="34" charset="-128"/>
                <a:sym typeface="Wingdings" panose="05000000000000000000" pitchFamily="2" charset="2"/>
              </a:rPr>
              <a:t> (IgG </a:t>
            </a:r>
            <a:r>
              <a:rPr lang="ru-RU" altLang="en-US" sz="1900" b="1" i="1" dirty="0">
                <a:solidFill>
                  <a:srgbClr val="0033CC"/>
                </a:solidFill>
                <a:ea typeface="ＭＳ Ｐゴシック" panose="020B0600070205080204" pitchFamily="34" charset="-128"/>
                <a:sym typeface="Wingdings" panose="05000000000000000000" pitchFamily="2" charset="2"/>
              </a:rPr>
              <a:t>и</a:t>
            </a:r>
            <a:r>
              <a:rPr lang="en-US" altLang="en-US" sz="1900" b="1" i="1" dirty="0">
                <a:solidFill>
                  <a:srgbClr val="0033CC"/>
                </a:solidFill>
                <a:ea typeface="ＭＳ Ｐゴシック" panose="020B0600070205080204" pitchFamily="34" charset="-128"/>
                <a:sym typeface="Wingdings" panose="05000000000000000000" pitchFamily="2" charset="2"/>
              </a:rPr>
              <a:t> IgA)</a:t>
            </a:r>
            <a:r>
              <a:rPr lang="en-US" altLang="en-US" sz="1900" i="1" dirty="0">
                <a:solidFill>
                  <a:srgbClr val="0033CC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1900" i="1" dirty="0">
                <a:solidFill>
                  <a:srgbClr val="0033CC"/>
                </a:solidFill>
                <a:ea typeface="ＭＳ Ｐゴシック" panose="020B0600070205080204" pitchFamily="34" charset="-128"/>
              </a:rPr>
            </a:br>
            <a:r>
              <a:rPr lang="en-US" altLang="en-US" sz="1900" i="1" dirty="0">
                <a:solidFill>
                  <a:srgbClr val="0033CC"/>
                </a:solidFill>
                <a:ea typeface="ＭＳ Ｐゴシック" panose="020B0600070205080204" pitchFamily="34" charset="-128"/>
              </a:rPr>
              <a:t>    </a:t>
            </a:r>
            <a:r>
              <a:rPr lang="ru-RU" altLang="en-US" sz="1900" dirty="0">
                <a:ea typeface="ＭＳ Ｐゴシック" panose="020B0600070205080204" pitchFamily="34" charset="-128"/>
              </a:rPr>
              <a:t>Антиген идентичный для </a:t>
            </a:r>
            <a:r>
              <a:rPr lang="en-US" altLang="en-US" sz="1900" dirty="0">
                <a:ea typeface="ＭＳ Ｐゴシック" panose="020B0600070205080204" pitchFamily="34" charset="-128"/>
              </a:rPr>
              <a:t>EMA  </a:t>
            </a:r>
          </a:p>
          <a:p>
            <a:pPr>
              <a:tabLst>
                <a:tab pos="1435100" algn="l"/>
                <a:tab pos="3052763" algn="l"/>
                <a:tab pos="4125913" algn="l"/>
                <a:tab pos="5199063" algn="l"/>
              </a:tabLst>
            </a:pPr>
            <a:r>
              <a:rPr lang="ru-RU" altLang="en-US" sz="1900" b="1" dirty="0">
                <a:ea typeface="ＭＳ Ｐゴシック" panose="020B0600070205080204" pitchFamily="34" charset="-128"/>
              </a:rPr>
              <a:t>Антитела к </a:t>
            </a:r>
            <a:r>
              <a:rPr lang="ru-RU" altLang="en-US" sz="1900" b="1" dirty="0" err="1">
                <a:ea typeface="ＭＳ Ｐゴシック" panose="020B0600070205080204" pitchFamily="34" charset="-128"/>
              </a:rPr>
              <a:t>деамидированному</a:t>
            </a:r>
            <a:r>
              <a:rPr lang="ru-RU" altLang="en-US" sz="1900" b="1" dirty="0">
                <a:ea typeface="ＭＳ Ｐゴシック" panose="020B0600070205080204" pitchFamily="34" charset="-128"/>
              </a:rPr>
              <a:t> </a:t>
            </a:r>
            <a:r>
              <a:rPr lang="ru-RU" altLang="en-US" sz="1900" b="1" dirty="0" err="1">
                <a:ea typeface="ＭＳ Ｐゴシック" panose="020B0600070205080204" pitchFamily="34" charset="-128"/>
              </a:rPr>
              <a:t>глиадину</a:t>
            </a:r>
            <a:r>
              <a:rPr lang="ru-RU" altLang="en-US" sz="1900" b="1" dirty="0">
                <a:ea typeface="ＭＳ Ｐゴシック" panose="020B0600070205080204" pitchFamily="34" charset="-128"/>
              </a:rPr>
              <a:t> </a:t>
            </a:r>
            <a:r>
              <a:rPr lang="en-US" altLang="en-US" sz="1900" b="1" dirty="0">
                <a:ea typeface="ＭＳ Ｐゴシック" panose="020B0600070205080204" pitchFamily="34" charset="-128"/>
              </a:rPr>
              <a:t>(DGP) IgA, IgG </a:t>
            </a:r>
            <a:endParaRPr lang="ru-RU" altLang="en-US" sz="1900" b="1" dirty="0">
              <a:ea typeface="ＭＳ Ｐゴシック" panose="020B0600070205080204" pitchFamily="34" charset="-128"/>
            </a:endParaRPr>
          </a:p>
          <a:p>
            <a:pPr marL="0" indent="0">
              <a:buNone/>
              <a:tabLst>
                <a:tab pos="1435100" algn="l"/>
                <a:tab pos="3052763" algn="l"/>
                <a:tab pos="4125913" algn="l"/>
                <a:tab pos="5199063" algn="l"/>
              </a:tabLst>
            </a:pPr>
            <a:r>
              <a:rPr lang="ru-RU" altLang="en-US" sz="1900" b="1" i="1" dirty="0">
                <a:solidFill>
                  <a:srgbClr val="0033CC"/>
                </a:solidFill>
                <a:ea typeface="ＭＳ Ｐゴシック" panose="020B0600070205080204" pitchFamily="34" charset="-128"/>
                <a:sym typeface="Wingdings" panose="05000000000000000000" pitchFamily="2" charset="2"/>
              </a:rPr>
              <a:t>  </a:t>
            </a:r>
            <a:r>
              <a:rPr lang="en-US" altLang="en-US" sz="1900" b="1" i="1" dirty="0">
                <a:solidFill>
                  <a:srgbClr val="0033CC"/>
                </a:solidFill>
                <a:ea typeface="ＭＳ Ｐゴシック" panose="020B0600070205080204" pitchFamily="34" charset="-128"/>
                <a:sym typeface="Wingdings" panose="05000000000000000000" pitchFamily="2" charset="2"/>
              </a:rPr>
              <a:t> </a:t>
            </a:r>
            <a:r>
              <a:rPr lang="en-US" altLang="en-US" sz="1900" b="1" i="1" dirty="0" err="1">
                <a:solidFill>
                  <a:srgbClr val="0033CC"/>
                </a:solidFill>
                <a:ea typeface="ＭＳ Ｐゴシック" panose="020B0600070205080204" pitchFamily="34" charset="-128"/>
                <a:sym typeface="Wingdings" panose="05000000000000000000" pitchFamily="2" charset="2"/>
              </a:rPr>
              <a:t>EliA</a:t>
            </a:r>
            <a:r>
              <a:rPr lang="ru-RU" altLang="en-US" sz="1900" b="1" i="1" dirty="0">
                <a:solidFill>
                  <a:srgbClr val="0033CC"/>
                </a:solidFill>
                <a:ea typeface="ＭＳ Ｐゴシック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ru-RU" altLang="en-US" sz="1900" b="1" i="1" dirty="0" err="1">
                <a:solidFill>
                  <a:srgbClr val="0033CC"/>
                </a:solidFill>
                <a:ea typeface="ＭＳ Ｐゴシック" panose="020B0600070205080204" pitchFamily="34" charset="-128"/>
                <a:sym typeface="Wingdings" panose="05000000000000000000" pitchFamily="2" charset="2"/>
              </a:rPr>
              <a:t>Глиадин</a:t>
            </a:r>
            <a:r>
              <a:rPr lang="en-US" altLang="en-US" sz="1900" b="1" i="1" baseline="30000" dirty="0">
                <a:solidFill>
                  <a:srgbClr val="0033CC"/>
                </a:solidFill>
                <a:ea typeface="ＭＳ Ｐゴシック" panose="020B0600070205080204" pitchFamily="34" charset="-128"/>
                <a:sym typeface="Wingdings" panose="05000000000000000000" pitchFamily="2" charset="2"/>
              </a:rPr>
              <a:t>DP</a:t>
            </a:r>
            <a:r>
              <a:rPr lang="ru-RU" altLang="en-US" sz="1900" b="1" i="1" baseline="30000" dirty="0">
                <a:solidFill>
                  <a:srgbClr val="0033CC"/>
                </a:solidFill>
                <a:ea typeface="ＭＳ Ｐゴシック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altLang="en-US" sz="1900" b="1" i="1" dirty="0">
                <a:solidFill>
                  <a:srgbClr val="0033CC"/>
                </a:solidFill>
                <a:ea typeface="ＭＳ Ｐゴシック" panose="020B0600070205080204" pitchFamily="34" charset="-128"/>
                <a:sym typeface="Wingdings" panose="05000000000000000000" pitchFamily="2" charset="2"/>
              </a:rPr>
              <a:t>(IgG and IgA)</a:t>
            </a:r>
            <a:r>
              <a:rPr lang="en-US" altLang="en-US" sz="1900" b="1" i="1" dirty="0">
                <a:solidFill>
                  <a:srgbClr val="0033CC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1900" b="1" i="1" dirty="0">
                <a:solidFill>
                  <a:srgbClr val="0033CC"/>
                </a:solidFill>
                <a:ea typeface="ＭＳ Ｐゴシック" panose="020B0600070205080204" pitchFamily="34" charset="-128"/>
              </a:rPr>
            </a:br>
            <a:r>
              <a:rPr lang="ru-RU" altLang="en-US" sz="1900" b="1" i="1" dirty="0">
                <a:solidFill>
                  <a:srgbClr val="0033CC"/>
                </a:solidFill>
                <a:ea typeface="ＭＳ Ｐゴシック" panose="020B0600070205080204" pitchFamily="34" charset="-128"/>
              </a:rPr>
              <a:t>   </a:t>
            </a:r>
            <a:r>
              <a:rPr lang="ru-RU" altLang="en-US" sz="1900" dirty="0">
                <a:ea typeface="ＭＳ Ｐゴシック" panose="020B0600070205080204" pitchFamily="34" charset="-128"/>
              </a:rPr>
              <a:t>Антиген: очищенный </a:t>
            </a:r>
            <a:r>
              <a:rPr lang="ru-RU" altLang="en-US" sz="1900" dirty="0" err="1">
                <a:ea typeface="ＭＳ Ｐゴシック" panose="020B0600070205080204" pitchFamily="34" charset="-128"/>
              </a:rPr>
              <a:t>глиадин</a:t>
            </a:r>
            <a:r>
              <a:rPr lang="ru-RU" altLang="en-US" sz="1900" dirty="0">
                <a:ea typeface="ＭＳ Ｐゴシック" panose="020B0600070205080204" pitchFamily="34" charset="-128"/>
              </a:rPr>
              <a:t> пшеницы</a:t>
            </a:r>
            <a:r>
              <a:rPr lang="en-US" altLang="en-US" sz="1900" dirty="0">
                <a:ea typeface="ＭＳ Ｐゴシック" panose="020B0600070205080204" pitchFamily="34" charset="-128"/>
              </a:rPr>
              <a:t/>
            </a:r>
            <a:br>
              <a:rPr lang="en-US" altLang="en-US" sz="1900" dirty="0">
                <a:ea typeface="ＭＳ Ｐゴシック" panose="020B0600070205080204" pitchFamily="34" charset="-128"/>
              </a:rPr>
            </a:br>
            <a:r>
              <a:rPr lang="en-US" altLang="en-US" sz="1900" dirty="0">
                <a:ea typeface="ＭＳ Ｐゴシック" panose="020B0600070205080204" pitchFamily="34" charset="-128"/>
              </a:rPr>
              <a:t>  </a:t>
            </a:r>
          </a:p>
          <a:p>
            <a:pPr>
              <a:tabLst>
                <a:tab pos="1435100" algn="l"/>
                <a:tab pos="3052763" algn="l"/>
                <a:tab pos="4125913" algn="l"/>
                <a:tab pos="5199063" algn="l"/>
              </a:tabLst>
            </a:pPr>
            <a:r>
              <a:rPr lang="ru-RU" altLang="en-US" sz="1900" b="1" dirty="0" smtClean="0">
                <a:ea typeface="ＭＳ Ｐゴシック" panose="020B0600070205080204" pitchFamily="34" charset="-128"/>
              </a:rPr>
              <a:t>Антитела к </a:t>
            </a:r>
            <a:r>
              <a:rPr lang="ru-RU" altLang="en-US" sz="1900" b="1" dirty="0" err="1" smtClean="0">
                <a:ea typeface="ＭＳ Ｐゴシック" panose="020B0600070205080204" pitchFamily="34" charset="-128"/>
              </a:rPr>
              <a:t>эндомизию</a:t>
            </a:r>
            <a:r>
              <a:rPr lang="en-US" altLang="en-US" sz="1900" b="1" dirty="0" smtClean="0">
                <a:ea typeface="ＭＳ Ｐゴシック" panose="020B0600070205080204" pitchFamily="34" charset="-128"/>
              </a:rPr>
              <a:t> (EMA) IgA, IgG</a:t>
            </a:r>
            <a:br>
              <a:rPr lang="en-US" altLang="en-US" sz="1900" b="1" dirty="0" smtClean="0">
                <a:ea typeface="ＭＳ Ｐゴシック" panose="020B0600070205080204" pitchFamily="34" charset="-128"/>
              </a:rPr>
            </a:br>
            <a:r>
              <a:rPr lang="ru-RU" altLang="en-US" sz="1900" dirty="0" smtClean="0">
                <a:ea typeface="ＭＳ Ｐゴシック" panose="020B0600070205080204" pitchFamily="34" charset="-128"/>
              </a:rPr>
              <a:t>Непрямая </a:t>
            </a:r>
            <a:r>
              <a:rPr lang="ru-RU" altLang="en-US" sz="1900" dirty="0" err="1" smtClean="0">
                <a:ea typeface="ＭＳ Ｐゴシック" panose="020B0600070205080204" pitchFamily="34" charset="-128"/>
              </a:rPr>
              <a:t>иммунофлюоресценция</a:t>
            </a:r>
            <a:r>
              <a:rPr lang="ru-RU" altLang="en-US" sz="1900" dirty="0">
                <a:ea typeface="ＭＳ Ｐゴシック" panose="020B0600070205080204" pitchFamily="34" charset="-128"/>
              </a:rPr>
              <a:t>, субъективный тест</a:t>
            </a:r>
            <a:endParaRPr lang="en-US" altLang="en-US" sz="1900" dirty="0" smtClean="0">
              <a:ea typeface="ＭＳ Ｐゴシック" panose="020B0600070205080204" pitchFamily="34" charset="-128"/>
            </a:endParaRPr>
          </a:p>
          <a:p>
            <a:pPr>
              <a:tabLst>
                <a:tab pos="1435100" algn="l"/>
                <a:tab pos="3052763" algn="l"/>
                <a:tab pos="4125913" algn="l"/>
                <a:tab pos="5199063" algn="l"/>
              </a:tabLst>
            </a:pPr>
            <a:endParaRPr lang="en-US" altLang="en-US" sz="1900" dirty="0" smtClean="0">
              <a:ea typeface="ＭＳ Ｐゴシック" panose="020B0600070205080204" pitchFamily="34" charset="-128"/>
            </a:endParaRPr>
          </a:p>
          <a:p>
            <a:pPr>
              <a:tabLst>
                <a:tab pos="1435100" algn="l"/>
                <a:tab pos="3052763" algn="l"/>
                <a:tab pos="4125913" algn="l"/>
                <a:tab pos="5199063" algn="l"/>
              </a:tabLst>
            </a:pPr>
            <a:r>
              <a:rPr lang="ru-RU" altLang="en-US" sz="1700" i="1" dirty="0" smtClean="0">
                <a:ea typeface="ＭＳ Ｐゴシック" panose="020B0600070205080204" pitchFamily="34" charset="-128"/>
              </a:rPr>
              <a:t>Обычные антитела к пептидам </a:t>
            </a:r>
            <a:r>
              <a:rPr lang="ru-RU" altLang="en-US" sz="1700" i="1" dirty="0" err="1" smtClean="0">
                <a:ea typeface="ＭＳ Ｐゴシック" panose="020B0600070205080204" pitchFamily="34" charset="-128"/>
              </a:rPr>
              <a:t>глиадина</a:t>
            </a:r>
            <a:r>
              <a:rPr lang="en-US" altLang="en-US" sz="1700" i="1" dirty="0" smtClean="0">
                <a:ea typeface="ＭＳ Ｐゴシック" panose="020B0600070205080204" pitchFamily="34" charset="-128"/>
              </a:rPr>
              <a:t> (GP) IgA, IgG </a:t>
            </a:r>
            <a:r>
              <a:rPr lang="en-US" altLang="en-US" sz="1700" i="1" dirty="0" smtClean="0">
                <a:solidFill>
                  <a:srgbClr val="0033CC"/>
                </a:solidFill>
                <a:ea typeface="ＭＳ Ｐゴシック" panose="020B0600070205080204" pitchFamily="34" charset="-128"/>
                <a:sym typeface="Wingdings" panose="05000000000000000000" pitchFamily="2" charset="2"/>
              </a:rPr>
              <a:t> EliA </a:t>
            </a:r>
            <a:r>
              <a:rPr lang="ru-RU" altLang="en-US" sz="1700" i="1" dirty="0" smtClean="0">
                <a:solidFill>
                  <a:srgbClr val="0033CC"/>
                </a:solidFill>
                <a:ea typeface="ＭＳ Ｐゴシック" panose="020B0600070205080204" pitchFamily="34" charset="-128"/>
                <a:sym typeface="Wingdings" panose="05000000000000000000" pitchFamily="2" charset="2"/>
              </a:rPr>
              <a:t>Глиадин </a:t>
            </a:r>
            <a:r>
              <a:rPr lang="en-US" altLang="en-US" sz="1700" i="1" dirty="0" smtClean="0">
                <a:solidFill>
                  <a:srgbClr val="0033CC"/>
                </a:solidFill>
                <a:ea typeface="ＭＳ Ｐゴシック" panose="020B0600070205080204" pitchFamily="34" charset="-128"/>
                <a:sym typeface="Wingdings" panose="05000000000000000000" pitchFamily="2" charset="2"/>
              </a:rPr>
              <a:t>(IgG and IgA)</a:t>
            </a:r>
            <a:r>
              <a:rPr lang="en-US" altLang="en-US" sz="1700" i="1" dirty="0" smtClean="0">
                <a:solidFill>
                  <a:srgbClr val="0033CC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1700" i="1" dirty="0" smtClean="0">
                <a:solidFill>
                  <a:srgbClr val="0033CC"/>
                </a:solidFill>
                <a:ea typeface="ＭＳ Ｐゴシック" panose="020B0600070205080204" pitchFamily="34" charset="-128"/>
              </a:rPr>
            </a:br>
            <a:endParaRPr lang="ru-RU" altLang="en-US" sz="1700" i="1" dirty="0" smtClean="0">
              <a:solidFill>
                <a:srgbClr val="0033CC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331640" y="0"/>
            <a:ext cx="6768752" cy="914400"/>
          </a:xfrm>
          <a:prstGeom prst="roundRect">
            <a:avLst/>
          </a:prstGeom>
          <a:solidFill>
            <a:srgbClr val="0099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en-US" sz="2800" b="1" dirty="0">
                <a:ea typeface="ＭＳ Ｐゴシック" panose="020B0600070205080204" pitchFamily="34" charset="-128"/>
              </a:rPr>
              <a:t>Серологические тесты при </a:t>
            </a:r>
            <a:r>
              <a:rPr lang="ru-RU" altLang="en-US" sz="2800" b="1" dirty="0" err="1">
                <a:ea typeface="ＭＳ Ｐゴシック" panose="020B0600070205080204" pitchFamily="34" charset="-128"/>
              </a:rPr>
              <a:t>целиакии</a:t>
            </a:r>
            <a:r>
              <a:rPr lang="en-US" altLang="en-US" sz="2800" b="1" dirty="0">
                <a:ea typeface="ＭＳ Ｐゴシック" panose="020B0600070205080204" pitchFamily="34" charset="-128"/>
              </a:rPr>
              <a:t> </a:t>
            </a:r>
            <a:endParaRPr lang="uk-UA" sz="2800" b="1" dirty="0">
              <a:solidFill>
                <a:schemeClr val="bg1"/>
              </a:solidFill>
            </a:endParaRPr>
          </a:p>
        </p:txBody>
      </p:sp>
      <p:pic>
        <p:nvPicPr>
          <p:cNvPr id="7" name="Picture 3" descr="ThermoFisher_PPT-Logo_032-Bk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371570"/>
            <a:ext cx="1717107" cy="369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57164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951965"/>
            <a:ext cx="8507288" cy="496855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ru-RU" sz="3600" dirty="0" smtClean="0"/>
              <a:t>Специфичность  - 87</a:t>
            </a:r>
            <a:r>
              <a:rPr lang="ru-RU" sz="3600" dirty="0"/>
              <a:t>%</a:t>
            </a:r>
            <a:r>
              <a:rPr lang="ru-RU" sz="3600" dirty="0" smtClean="0"/>
              <a:t> </a:t>
            </a:r>
          </a:p>
          <a:p>
            <a:pPr marL="0" indent="0">
              <a:buNone/>
            </a:pPr>
            <a:r>
              <a:rPr lang="ru-RU" sz="3600" dirty="0" smtClean="0"/>
              <a:t>Чувствительность  - 73</a:t>
            </a:r>
            <a:r>
              <a:rPr lang="ru-RU" sz="3600" dirty="0"/>
              <a:t>%</a:t>
            </a:r>
          </a:p>
          <a:p>
            <a:pPr marL="0" indent="0">
              <a:buNone/>
            </a:pPr>
            <a:r>
              <a:rPr lang="ru-RU" sz="3600" dirty="0" smtClean="0"/>
              <a:t> </a:t>
            </a:r>
          </a:p>
          <a:p>
            <a:pPr marL="0" indent="0">
              <a:buNone/>
            </a:pPr>
            <a:r>
              <a:rPr lang="ru-RU" sz="3600" b="1" dirty="0" smtClean="0"/>
              <a:t>Повышение </a:t>
            </a:r>
            <a:r>
              <a:rPr lang="ru-RU" sz="3600" b="1" dirty="0" err="1" smtClean="0"/>
              <a:t>антиглиадиновых</a:t>
            </a:r>
            <a:r>
              <a:rPr lang="ru-RU" sz="3600" b="1" dirty="0" smtClean="0"/>
              <a:t> антител:</a:t>
            </a:r>
          </a:p>
          <a:p>
            <a:pPr marL="0" indent="0">
              <a:buNone/>
            </a:pPr>
            <a:endParaRPr lang="en-US" sz="3600" dirty="0" smtClean="0"/>
          </a:p>
          <a:p>
            <a:r>
              <a:rPr lang="ru-RU" sz="3600" dirty="0" smtClean="0"/>
              <a:t>аутоиммунные </a:t>
            </a:r>
            <a:r>
              <a:rPr lang="ru-RU" sz="3600" dirty="0"/>
              <a:t>(синдром </a:t>
            </a:r>
            <a:r>
              <a:rPr lang="ru-RU" sz="3600" dirty="0" err="1"/>
              <a:t>Ш</a:t>
            </a:r>
            <a:r>
              <a:rPr lang="ru-RU" sz="3600" dirty="0" err="1" smtClean="0"/>
              <a:t>егрена</a:t>
            </a:r>
            <a:r>
              <a:rPr lang="ru-RU" sz="3600" dirty="0"/>
              <a:t>, ревматоидный артрит, </a:t>
            </a:r>
            <a:r>
              <a:rPr lang="ru-RU" sz="3600" dirty="0" err="1"/>
              <a:t>пемфигоид</a:t>
            </a:r>
            <a:r>
              <a:rPr lang="ru-RU" sz="3600" dirty="0"/>
              <a:t>,</a:t>
            </a:r>
          </a:p>
          <a:p>
            <a:r>
              <a:rPr lang="ru-RU" sz="3600" dirty="0"/>
              <a:t>сахарный диабет 1типа, системная красная волчанка, </a:t>
            </a:r>
            <a:r>
              <a:rPr lang="ru-RU" sz="3600" dirty="0" err="1"/>
              <a:t>саркоидоз</a:t>
            </a:r>
            <a:r>
              <a:rPr lang="ru-RU" sz="3600" dirty="0"/>
              <a:t>)</a:t>
            </a:r>
          </a:p>
          <a:p>
            <a:r>
              <a:rPr lang="ru-RU" sz="3600" dirty="0" smtClean="0"/>
              <a:t> </a:t>
            </a:r>
            <a:r>
              <a:rPr lang="ru-RU" sz="3600" dirty="0"/>
              <a:t>постинфекционный синдром </a:t>
            </a:r>
            <a:r>
              <a:rPr lang="ru-RU" sz="3600" dirty="0" err="1"/>
              <a:t>мальабсорбции</a:t>
            </a:r>
            <a:r>
              <a:rPr lang="ru-RU" sz="3600" dirty="0"/>
              <a:t>, болезнь Крона,</a:t>
            </a:r>
          </a:p>
          <a:p>
            <a:r>
              <a:rPr lang="ru-RU" sz="3600" dirty="0" err="1"/>
              <a:t>муковисцидоз</a:t>
            </a:r>
            <a:r>
              <a:rPr lang="ru-RU" sz="3600" dirty="0"/>
              <a:t>, </a:t>
            </a:r>
            <a:r>
              <a:rPr lang="ru-RU" sz="3600" dirty="0" err="1" smtClean="0"/>
              <a:t>лактазная</a:t>
            </a:r>
            <a:r>
              <a:rPr lang="ru-RU" sz="3600" dirty="0" smtClean="0"/>
              <a:t> </a:t>
            </a:r>
            <a:r>
              <a:rPr lang="ru-RU" sz="3600" dirty="0"/>
              <a:t>недостаточность, </a:t>
            </a:r>
            <a:r>
              <a:rPr lang="ru-RU" sz="3600" dirty="0" smtClean="0"/>
              <a:t>пищевая </a:t>
            </a:r>
            <a:r>
              <a:rPr lang="ru-RU" sz="3600" dirty="0"/>
              <a:t>аллергия, </a:t>
            </a:r>
            <a:r>
              <a:rPr lang="ru-RU" sz="3600" dirty="0" err="1"/>
              <a:t>атопическая</a:t>
            </a:r>
            <a:r>
              <a:rPr lang="ru-RU" sz="3600" dirty="0"/>
              <a:t> экзема</a:t>
            </a:r>
            <a:r>
              <a:rPr lang="ru-RU" sz="3600" dirty="0" smtClean="0"/>
              <a:t>, которые </a:t>
            </a:r>
            <a:r>
              <a:rPr lang="ru-RU" sz="3600" dirty="0"/>
              <a:t>сопровождаются желудочно-кишечными </a:t>
            </a:r>
            <a:r>
              <a:rPr lang="ru-RU" sz="3600" dirty="0" smtClean="0"/>
              <a:t>нарушениями;</a:t>
            </a:r>
            <a:endParaRPr lang="ru-RU" sz="3600" dirty="0"/>
          </a:p>
          <a:p>
            <a:r>
              <a:rPr lang="ru-RU" sz="3600" dirty="0"/>
              <a:t>– энтероколит, гастродуоденит, энтерит и др., протекающие с </a:t>
            </a:r>
            <a:r>
              <a:rPr lang="ru-RU" sz="3600" dirty="0" smtClean="0"/>
              <a:t>желудочно-кишечным </a:t>
            </a:r>
            <a:r>
              <a:rPr lang="ru-RU" sz="3600" dirty="0"/>
              <a:t>воспалением </a:t>
            </a:r>
            <a:endParaRPr lang="uk-U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1317889"/>
            <a:ext cx="73256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/>
              <a:t>Антиглиадиновые</a:t>
            </a:r>
            <a:r>
              <a:rPr lang="ru-RU" dirty="0"/>
              <a:t> антитела (АГА) относятся к самым давним антителам, </a:t>
            </a:r>
            <a:endParaRPr lang="ru-RU" dirty="0" smtClean="0"/>
          </a:p>
          <a:p>
            <a:r>
              <a:rPr lang="ru-RU" dirty="0" smtClean="0"/>
              <a:t>которые </a:t>
            </a:r>
            <a:r>
              <a:rPr lang="ru-RU" dirty="0"/>
              <a:t>были предложены для диагностики </a:t>
            </a:r>
            <a:r>
              <a:rPr lang="ru-RU" dirty="0" err="1"/>
              <a:t>целиакии</a:t>
            </a:r>
            <a:r>
              <a:rPr lang="ru-RU" dirty="0"/>
              <a:t> в 1972 году</a:t>
            </a:r>
            <a:endParaRPr lang="uk-UA" dirty="0"/>
          </a:p>
          <a:p>
            <a:endParaRPr lang="uk-UA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7966" y="116632"/>
            <a:ext cx="6768752" cy="914400"/>
          </a:xfrm>
          <a:prstGeom prst="roundRect">
            <a:avLst/>
          </a:prstGeom>
          <a:solidFill>
            <a:srgbClr val="0099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>
                <a:solidFill>
                  <a:schemeClr val="bg1"/>
                </a:solidFill>
              </a:rPr>
              <a:t>Антиглиадиновые</a:t>
            </a:r>
            <a:r>
              <a:rPr lang="ru-RU" sz="2800" b="1" dirty="0">
                <a:solidFill>
                  <a:schemeClr val="bg1"/>
                </a:solidFill>
              </a:rPr>
              <a:t> антитела</a:t>
            </a:r>
            <a:endParaRPr lang="uk-UA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76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6671"/>
            <a:ext cx="8064896" cy="60486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224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8398087" cy="6298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178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gray">
          <a:xfrm>
            <a:off x="0" y="-26988"/>
            <a:ext cx="9144000" cy="700088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xtLst/>
        </p:spPr>
        <p:txBody>
          <a:bodyPr lIns="274320" tIns="45716" rIns="45720" bIns="45716" anchor="ctr"/>
          <a:lstStyle>
            <a:lvl1pPr defTabSz="171450" eaLnBrk="0" hangingPunct="0">
              <a:spcAft>
                <a:spcPts val="600"/>
              </a:spcAft>
              <a:buClr>
                <a:srgbClr val="EE3134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42900" indent="-171450" defTabSz="342900" eaLnBrk="0" hangingPunct="0">
              <a:spcAft>
                <a:spcPts val="600"/>
              </a:spcAft>
              <a:buClr>
                <a:srgbClr val="404143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571500" indent="-171450" defTabSz="571500" eaLnBrk="0" hangingPunct="0">
              <a:spcAft>
                <a:spcPts val="600"/>
              </a:spcAft>
              <a:buClr>
                <a:srgbClr val="404143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317625" indent="-203200" eaLnBrk="0" hangingPunct="0">
              <a:spcAft>
                <a:spcPct val="20000"/>
              </a:spcAft>
              <a:buFont typeface="Symbol" pitchFamily="18" charset="2"/>
              <a:buChar char="-"/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1716088" indent="-182563" eaLnBrk="0" hangingPunct="0">
              <a:spcAft>
                <a:spcPct val="20000"/>
              </a:spcAft>
              <a:buChar char="•"/>
              <a:defRPr sz="1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173288" indent="-182563" eaLnBrk="0" fontAlgn="base" hangingPunct="0">
              <a:spcBef>
                <a:spcPct val="0"/>
              </a:spcBef>
              <a:spcAft>
                <a:spcPct val="20000"/>
              </a:spcAft>
              <a:buChar char="•"/>
              <a:defRPr sz="1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630488" indent="-182563" eaLnBrk="0" fontAlgn="base" hangingPunct="0">
              <a:spcBef>
                <a:spcPct val="0"/>
              </a:spcBef>
              <a:spcAft>
                <a:spcPct val="20000"/>
              </a:spcAft>
              <a:buChar char="•"/>
              <a:defRPr sz="1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087688" indent="-182563" eaLnBrk="0" fontAlgn="base" hangingPunct="0">
              <a:spcBef>
                <a:spcPct val="0"/>
              </a:spcBef>
              <a:spcAft>
                <a:spcPct val="20000"/>
              </a:spcAft>
              <a:buChar char="•"/>
              <a:defRPr sz="1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544888" indent="-182563" eaLnBrk="0" fontAlgn="base" hangingPunct="0">
              <a:spcBef>
                <a:spcPct val="0"/>
              </a:spcBef>
              <a:spcAft>
                <a:spcPct val="20000"/>
              </a:spcAft>
              <a:buChar char="•"/>
              <a:defRPr sz="1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95000"/>
              </a:lnSpc>
              <a:spcAft>
                <a:spcPct val="0"/>
              </a:spcAft>
              <a:buClrTx/>
              <a:buFontTx/>
              <a:buNone/>
              <a:defRPr/>
            </a:pPr>
            <a:r>
              <a:rPr lang="ru-RU" altLang="en-US" sz="2400" dirty="0">
                <a:solidFill>
                  <a:schemeClr val="bg1"/>
                </a:solidFill>
                <a:cs typeface="Arial" charset="0"/>
              </a:rPr>
              <a:t>Актуальность </a:t>
            </a:r>
            <a:r>
              <a:rPr lang="ru-RU" altLang="en-US" sz="2400" dirty="0" err="1" smtClean="0">
                <a:solidFill>
                  <a:schemeClr val="bg1"/>
                </a:solidFill>
                <a:cs typeface="Arial" charset="0"/>
              </a:rPr>
              <a:t>дезамидированного</a:t>
            </a:r>
            <a:r>
              <a:rPr lang="ru-RU" altLang="en-US" sz="2400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ru-RU" altLang="en-US" sz="2400" dirty="0" err="1" smtClean="0">
                <a:solidFill>
                  <a:schemeClr val="bg1"/>
                </a:solidFill>
                <a:cs typeface="Arial" charset="0"/>
              </a:rPr>
              <a:t>глиадина</a:t>
            </a:r>
            <a:r>
              <a:rPr lang="ru-RU" altLang="en-US" sz="2400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en-GB" altLang="en-US" sz="2400" dirty="0" smtClean="0">
                <a:solidFill>
                  <a:schemeClr val="bg1"/>
                </a:solidFill>
                <a:cs typeface="Arial" charset="0"/>
              </a:rPr>
              <a:t>(DGP) </a:t>
            </a:r>
            <a:r>
              <a:rPr lang="ru-RU" altLang="en-US" sz="2400" dirty="0" smtClean="0">
                <a:solidFill>
                  <a:schemeClr val="bg1"/>
                </a:solidFill>
                <a:cs typeface="Arial" charset="0"/>
              </a:rPr>
              <a:t>и </a:t>
            </a:r>
            <a:r>
              <a:rPr lang="en-GB" altLang="en-US" sz="2400" dirty="0" err="1" smtClean="0">
                <a:solidFill>
                  <a:schemeClr val="bg1"/>
                </a:solidFill>
                <a:cs typeface="Arial" charset="0"/>
              </a:rPr>
              <a:t>tTG</a:t>
            </a:r>
            <a:r>
              <a:rPr lang="en-GB" altLang="en-US" sz="2400" dirty="0" smtClean="0">
                <a:solidFill>
                  <a:schemeClr val="bg1"/>
                </a:solidFill>
                <a:cs typeface="Arial" charset="0"/>
              </a:rPr>
              <a:t> IgG </a:t>
            </a:r>
            <a:endParaRPr lang="en-US" altLang="en-US" sz="2400" dirty="0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8435" name="Rectangle 1"/>
          <p:cNvSpPr>
            <a:spLocks noChangeArrowheads="1"/>
          </p:cNvSpPr>
          <p:nvPr/>
        </p:nvSpPr>
        <p:spPr bwMode="auto">
          <a:xfrm>
            <a:off x="174534" y="836712"/>
            <a:ext cx="8713787" cy="226215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defTabSz="171450">
              <a:spcAft>
                <a:spcPts val="600"/>
              </a:spcAft>
              <a:buClr>
                <a:srgbClr val="EE3134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342900">
              <a:spcAft>
                <a:spcPts val="600"/>
              </a:spcAft>
              <a:buClr>
                <a:srgbClr val="404143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571500">
              <a:spcAft>
                <a:spcPts val="600"/>
              </a:spcAft>
              <a:buClr>
                <a:srgbClr val="404143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Aft>
                <a:spcPct val="20000"/>
              </a:spcAft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Aft>
                <a:spcPct val="20000"/>
              </a:spcAft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ru-RU" altLang="en-US" dirty="0"/>
              <a:t>Американская школа </a:t>
            </a:r>
            <a:r>
              <a:rPr lang="ru-RU" altLang="en-US" dirty="0" smtClean="0"/>
              <a:t>гастроэнтерологии</a:t>
            </a:r>
            <a:r>
              <a:rPr lang="en-US" altLang="en-US" dirty="0" smtClean="0">
                <a:cs typeface="Arial" panose="020B0604020202020204" pitchFamily="34" charset="0"/>
              </a:rPr>
              <a:t>:</a:t>
            </a:r>
            <a:r>
              <a:rPr lang="en-US" altLang="en-US" sz="2400" dirty="0">
                <a:cs typeface="Arial" panose="020B0604020202020204" pitchFamily="34" charset="0"/>
              </a:rPr>
              <a:t/>
            </a:r>
            <a:br>
              <a:rPr lang="en-US" altLang="en-US" sz="2400" dirty="0">
                <a:cs typeface="Arial" panose="020B0604020202020204" pitchFamily="34" charset="0"/>
              </a:rPr>
            </a:br>
            <a:r>
              <a:rPr lang="ru-RU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ru-RU" altLang="en-US" sz="1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Для </a:t>
            </a:r>
            <a:r>
              <a:rPr lang="ru-RU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пациентов, у которых выявлен низкий </a:t>
            </a:r>
            <a:r>
              <a:rPr lang="ru-RU" altLang="en-US" sz="1800" i="1" dirty="0" err="1">
                <a:latin typeface="Calibri" panose="020F0502020204030204" pitchFamily="34" charset="0"/>
                <a:cs typeface="Calibri" panose="020F0502020204030204" pitchFamily="34" charset="0"/>
              </a:rPr>
              <a:t>IgA</a:t>
            </a:r>
            <a:r>
              <a:rPr lang="ru-RU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или селективный </a:t>
            </a:r>
            <a:r>
              <a:rPr lang="ru-RU" altLang="en-US" b="1" i="1" dirty="0">
                <a:solidFill>
                  <a:srgbClr val="00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дефицит </a:t>
            </a:r>
            <a:r>
              <a:rPr lang="ru-RU" altLang="en-US" b="1" i="1" dirty="0" err="1">
                <a:solidFill>
                  <a:srgbClr val="00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IgA</a:t>
            </a:r>
            <a:r>
              <a:rPr lang="ru-RU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, необходимо провести тестирование на основе </a:t>
            </a:r>
            <a:r>
              <a:rPr lang="ru-RU" altLang="en-US" sz="1800" i="1" dirty="0" err="1">
                <a:latin typeface="Calibri" panose="020F0502020204030204" pitchFamily="34" charset="0"/>
                <a:cs typeface="Calibri" panose="020F0502020204030204" pitchFamily="34" charset="0"/>
              </a:rPr>
              <a:t>IgG</a:t>
            </a:r>
            <a:r>
              <a:rPr lang="ru-RU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ru-RU" altLang="en-US" sz="18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дезамидированные</a:t>
            </a:r>
            <a:r>
              <a:rPr lang="ru-RU" altLang="en-US" sz="1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пептиды </a:t>
            </a:r>
            <a:r>
              <a:rPr lang="ru-RU" altLang="en-US" sz="18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глиадина</a:t>
            </a:r>
            <a:r>
              <a:rPr lang="ru-RU" altLang="en-US" sz="1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[DGP] и </a:t>
            </a:r>
            <a:r>
              <a:rPr lang="ru-RU" altLang="en-US" sz="1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тканевую </a:t>
            </a:r>
            <a:r>
              <a:rPr lang="ru-RU" altLang="en-US" sz="18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трансглутаминазу</a:t>
            </a:r>
            <a:r>
              <a:rPr lang="ru-RU" altLang="en-US" sz="1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altLang="en-US" sz="1800" i="1" dirty="0" err="1">
                <a:latin typeface="Calibri" panose="020F0502020204030204" pitchFamily="34" charset="0"/>
                <a:cs typeface="Calibri" panose="020F0502020204030204" pitchFamily="34" charset="0"/>
              </a:rPr>
              <a:t>IgG</a:t>
            </a:r>
            <a:r>
              <a:rPr lang="ru-RU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altLang="en-US" sz="1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en-US" altLang="en-US" sz="1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TTG</a:t>
            </a:r>
            <a:r>
              <a:rPr lang="ru-RU" altLang="en-US" sz="1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] </a:t>
            </a:r>
            <a:r>
              <a:rPr lang="en-US" altLang="en-US" sz="1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ru-RU" altLang="en-US" sz="1800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Tx/>
              <a:buNone/>
            </a:pPr>
            <a:r>
              <a:rPr lang="ru-RU" altLang="en-US" i="1" dirty="0" smtClean="0">
                <a:latin typeface="Agency FB" panose="020B0503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i="1" dirty="0" smtClean="0">
                <a:latin typeface="Agency FB" panose="020B0503020202020204" pitchFamily="34" charset="0"/>
                <a:cs typeface="Arial" panose="020B0604020202020204" pitchFamily="34" charset="0"/>
              </a:rPr>
              <a:t>…</a:t>
            </a:r>
            <a:r>
              <a:rPr lang="en-US" altLang="en-US" i="1" dirty="0">
                <a:latin typeface="Agency FB" panose="020B0503020202020204" pitchFamily="34" charset="0"/>
                <a:cs typeface="Arial" panose="020B0604020202020204" pitchFamily="34" charset="0"/>
              </a:rPr>
              <a:t/>
            </a:r>
            <a:br>
              <a:rPr lang="en-US" altLang="en-US" i="1" dirty="0">
                <a:latin typeface="Agency FB" panose="020B0503020202020204" pitchFamily="34" charset="0"/>
                <a:cs typeface="Arial" panose="020B0604020202020204" pitchFamily="34" charset="0"/>
              </a:rPr>
            </a:br>
            <a:r>
              <a:rPr lang="ru-RU" altLang="en-US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При </a:t>
            </a:r>
            <a:r>
              <a:rPr lang="ru-RU" altLang="en-US" i="1" dirty="0">
                <a:latin typeface="Calibri" panose="020F0502020204030204" pitchFamily="34" charset="0"/>
                <a:cs typeface="Calibri" panose="020F0502020204030204" pitchFamily="34" charset="0"/>
              </a:rPr>
              <a:t>скрининге </a:t>
            </a:r>
            <a:r>
              <a:rPr lang="ru-RU" altLang="en-US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на </a:t>
            </a:r>
            <a:r>
              <a:rPr lang="ru-RU" altLang="en-US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целиакию</a:t>
            </a:r>
            <a:r>
              <a:rPr lang="ru-RU" altLang="en-US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у </a:t>
            </a:r>
            <a:r>
              <a:rPr lang="ru-RU" altLang="en-US" b="1" i="1" dirty="0">
                <a:solidFill>
                  <a:srgbClr val="00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детей в возрасте до 2 лет</a:t>
            </a:r>
            <a:r>
              <a:rPr lang="ru-RU" altLang="en-US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, тест </a:t>
            </a:r>
            <a:r>
              <a:rPr lang="ru-RU" altLang="en-US" i="1" dirty="0" err="1">
                <a:latin typeface="Calibri" panose="020F0502020204030204" pitchFamily="34" charset="0"/>
                <a:cs typeface="Calibri" panose="020F0502020204030204" pitchFamily="34" charset="0"/>
              </a:rPr>
              <a:t>IgA</a:t>
            </a:r>
            <a:r>
              <a:rPr lang="ru-RU" altLang="en-US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TTG</a:t>
            </a:r>
            <a:r>
              <a:rPr lang="ru-RU" altLang="en-US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altLang="en-US" i="1" dirty="0">
                <a:latin typeface="Calibri" panose="020F0502020204030204" pitchFamily="34" charset="0"/>
                <a:cs typeface="Calibri" panose="020F0502020204030204" pitchFamily="34" charset="0"/>
              </a:rPr>
              <a:t>следует сочетать с </a:t>
            </a:r>
            <a:r>
              <a:rPr lang="ru-RU" altLang="en-US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дезамидированным</a:t>
            </a:r>
            <a:r>
              <a:rPr lang="ru-RU" altLang="en-US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altLang="en-US" i="1" dirty="0">
                <a:latin typeface="Calibri" panose="020F0502020204030204" pitchFamily="34" charset="0"/>
                <a:cs typeface="Calibri" panose="020F0502020204030204" pitchFamily="34" charset="0"/>
              </a:rPr>
              <a:t>пептидом </a:t>
            </a:r>
            <a:r>
              <a:rPr lang="ru-RU" altLang="en-US" i="1" dirty="0" err="1">
                <a:latin typeface="Calibri" panose="020F0502020204030204" pitchFamily="34" charset="0"/>
                <a:cs typeface="Calibri" panose="020F0502020204030204" pitchFamily="34" charset="0"/>
              </a:rPr>
              <a:t>глиадина</a:t>
            </a:r>
            <a:r>
              <a:rPr lang="ru-RU" altLang="en-US" i="1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ru-RU" altLang="en-US" i="1" dirty="0" err="1">
                <a:latin typeface="Calibri" panose="020F0502020204030204" pitchFamily="34" charset="0"/>
                <a:cs typeface="Calibri" panose="020F0502020204030204" pitchFamily="34" charset="0"/>
              </a:rPr>
              <a:t>IgA</a:t>
            </a:r>
            <a:r>
              <a:rPr lang="ru-RU" altLang="en-US" i="1" dirty="0">
                <a:latin typeface="Calibri" panose="020F0502020204030204" pitchFamily="34" charset="0"/>
                <a:cs typeface="Calibri" panose="020F0502020204030204" pitchFamily="34" charset="0"/>
              </a:rPr>
              <a:t> и </a:t>
            </a:r>
            <a:r>
              <a:rPr lang="ru-RU" altLang="en-US" i="1" dirty="0" err="1">
                <a:latin typeface="Calibri" panose="020F0502020204030204" pitchFamily="34" charset="0"/>
                <a:cs typeface="Calibri" panose="020F0502020204030204" pitchFamily="34" charset="0"/>
              </a:rPr>
              <a:t>IgG</a:t>
            </a:r>
            <a:r>
              <a:rPr lang="ru-RU" altLang="en-US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).»</a:t>
            </a:r>
            <a:endParaRPr lang="en-US" altLang="en-US" i="1" dirty="0">
              <a:latin typeface="Agency FB" panose="020B05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37" name="Rectangle 6"/>
          <p:cNvSpPr>
            <a:spLocks noChangeArrowheads="1"/>
          </p:cNvSpPr>
          <p:nvPr/>
        </p:nvSpPr>
        <p:spPr bwMode="auto">
          <a:xfrm>
            <a:off x="174533" y="3212976"/>
            <a:ext cx="8713787" cy="3000821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defTabSz="171450">
              <a:spcAft>
                <a:spcPts val="600"/>
              </a:spcAft>
              <a:buClr>
                <a:srgbClr val="EE3134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342900">
              <a:spcAft>
                <a:spcPts val="600"/>
              </a:spcAft>
              <a:buClr>
                <a:srgbClr val="404143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571500">
              <a:spcAft>
                <a:spcPts val="600"/>
              </a:spcAft>
              <a:buClr>
                <a:srgbClr val="404143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Aft>
                <a:spcPct val="20000"/>
              </a:spcAft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Aft>
                <a:spcPct val="20000"/>
              </a:spcAft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dirty="0">
                <a:cs typeface="Arial" panose="020B0604020202020204" pitchFamily="34" charset="0"/>
              </a:rPr>
              <a:t>ESPGHAN:</a:t>
            </a:r>
            <a:r>
              <a:rPr lang="en-US" altLang="en-US" sz="2400" dirty="0">
                <a:cs typeface="Arial" panose="020B0604020202020204" pitchFamily="34" charset="0"/>
              </a:rPr>
              <a:t/>
            </a:r>
            <a:br>
              <a:rPr lang="en-US" altLang="en-US" sz="2400" dirty="0">
                <a:cs typeface="Arial" panose="020B0604020202020204" pitchFamily="34" charset="0"/>
              </a:rPr>
            </a:br>
            <a:r>
              <a:rPr lang="ru-RU" alt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ru-RU" altLang="en-US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В </a:t>
            </a:r>
            <a:r>
              <a:rPr lang="ru-RU" altLang="en-US" i="1" dirty="0">
                <a:latin typeface="Calibri" panose="020F0502020204030204" pitchFamily="34" charset="0"/>
                <a:cs typeface="Calibri" panose="020F0502020204030204" pitchFamily="34" charset="0"/>
              </a:rPr>
              <a:t>случае </a:t>
            </a:r>
            <a:r>
              <a:rPr lang="ru-RU" altLang="en-US" b="1" i="1" dirty="0">
                <a:solidFill>
                  <a:srgbClr val="00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дефицита </a:t>
            </a:r>
            <a:r>
              <a:rPr lang="ru-RU" altLang="en-US" b="1" i="1" dirty="0" err="1">
                <a:solidFill>
                  <a:srgbClr val="00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IgA</a:t>
            </a:r>
            <a:r>
              <a:rPr lang="ru-RU" altLang="en-US" b="1" i="1" dirty="0">
                <a:solidFill>
                  <a:srgbClr val="00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altLang="en-US" i="1" dirty="0">
                <a:latin typeface="Calibri" panose="020F0502020204030204" pitchFamily="34" charset="0"/>
                <a:cs typeface="Calibri" panose="020F0502020204030204" pitchFamily="34" charset="0"/>
              </a:rPr>
              <a:t>диагностическое значение имеет </a:t>
            </a:r>
            <a:r>
              <a:rPr lang="ru-RU" altLang="en-US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положительный тест </a:t>
            </a:r>
            <a:r>
              <a:rPr lang="ru-RU" altLang="en-US" i="1" dirty="0">
                <a:latin typeface="Calibri" panose="020F0502020204030204" pitchFamily="34" charset="0"/>
                <a:cs typeface="Calibri" panose="020F0502020204030204" pitchFamily="34" charset="0"/>
              </a:rPr>
              <a:t>... </a:t>
            </a:r>
            <a:r>
              <a:rPr lang="ru-RU" altLang="en-US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на антитела к </a:t>
            </a:r>
            <a:r>
              <a:rPr lang="ru-RU" altLang="en-US" i="1" dirty="0">
                <a:latin typeface="Calibri" panose="020F0502020204030204" pitchFamily="34" charset="0"/>
                <a:cs typeface="Calibri" panose="020F0502020204030204" pitchFamily="34" charset="0"/>
              </a:rPr>
              <a:t>TG2 класса </a:t>
            </a:r>
            <a:r>
              <a:rPr lang="ru-RU" altLang="en-US" i="1" dirty="0" err="1">
                <a:latin typeface="Calibri" panose="020F0502020204030204" pitchFamily="34" charset="0"/>
                <a:cs typeface="Calibri" panose="020F0502020204030204" pitchFamily="34" charset="0"/>
              </a:rPr>
              <a:t>IgG</a:t>
            </a:r>
            <a:r>
              <a:rPr lang="ru-RU" altLang="en-US" i="1" dirty="0">
                <a:latin typeface="Calibri" panose="020F0502020204030204" pitchFamily="34" charset="0"/>
                <a:cs typeface="Calibri" panose="020F0502020204030204" pitchFamily="34" charset="0"/>
              </a:rPr>
              <a:t> или </a:t>
            </a:r>
            <a:r>
              <a:rPr lang="ru-RU" altLang="en-US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положительный тест на антитела к </a:t>
            </a:r>
            <a:r>
              <a:rPr lang="ru-RU" altLang="en-US" i="1" dirty="0">
                <a:latin typeface="Calibri" panose="020F0502020204030204" pitchFamily="34" charset="0"/>
                <a:cs typeface="Calibri" panose="020F0502020204030204" pitchFamily="34" charset="0"/>
              </a:rPr>
              <a:t>DGP класса </a:t>
            </a:r>
            <a:r>
              <a:rPr lang="ru-RU" altLang="en-US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IgG</a:t>
            </a:r>
            <a:r>
              <a:rPr lang="ru-RU" altLang="en-US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.» </a:t>
            </a:r>
          </a:p>
          <a:p>
            <a:pPr>
              <a:buFontTx/>
              <a:buNone/>
            </a:pPr>
            <a:r>
              <a:rPr lang="ru-RU" altLang="en-US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«Тесты</a:t>
            </a:r>
            <a:r>
              <a:rPr lang="ru-RU" altLang="en-US" i="1" dirty="0">
                <a:latin typeface="Calibri" panose="020F0502020204030204" pitchFamily="34" charset="0"/>
                <a:cs typeface="Calibri" panose="020F0502020204030204" pitchFamily="34" charset="0"/>
              </a:rPr>
              <a:t>, измеряющие антитела </a:t>
            </a:r>
            <a:r>
              <a:rPr lang="ru-RU" altLang="en-US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к </a:t>
            </a:r>
            <a:r>
              <a:rPr lang="ru-RU" altLang="en-US" i="1" dirty="0">
                <a:latin typeface="Calibri" panose="020F0502020204030204" pitchFamily="34" charset="0"/>
                <a:cs typeface="Calibri" panose="020F0502020204030204" pitchFamily="34" charset="0"/>
              </a:rPr>
              <a:t>DGP, могут быть использованы в качестве дополнительных тестов у пациентов, которые </a:t>
            </a:r>
            <a:r>
              <a:rPr lang="ru-RU" altLang="en-US" b="1" i="1" dirty="0">
                <a:solidFill>
                  <a:srgbClr val="00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отрицательны на другие специфические антитела </a:t>
            </a:r>
            <a:r>
              <a:rPr lang="ru-RU" altLang="en-US" b="1" i="1" dirty="0" smtClean="0">
                <a:solidFill>
                  <a:srgbClr val="00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при </a:t>
            </a:r>
            <a:r>
              <a:rPr lang="ru-RU" altLang="en-US" b="1" i="1" dirty="0">
                <a:solidFill>
                  <a:srgbClr val="00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целиакии</a:t>
            </a:r>
            <a:r>
              <a:rPr lang="ru-RU" altLang="en-US" i="1" dirty="0">
                <a:latin typeface="Calibri" panose="020F0502020204030204" pitchFamily="34" charset="0"/>
                <a:cs typeface="Calibri" panose="020F0502020204030204" pitchFamily="34" charset="0"/>
              </a:rPr>
              <a:t>, но у которых клинические симптомы вызывают сильное подозрение на </a:t>
            </a:r>
            <a:r>
              <a:rPr lang="ru-RU" altLang="en-US" i="1" dirty="0" err="1">
                <a:latin typeface="Calibri" panose="020F0502020204030204" pitchFamily="34" charset="0"/>
                <a:cs typeface="Calibri" panose="020F0502020204030204" pitchFamily="34" charset="0"/>
              </a:rPr>
              <a:t>целиакию</a:t>
            </a:r>
            <a:r>
              <a:rPr lang="ru-RU" altLang="en-US" i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altLang="en-US" b="1" i="1" dirty="0">
                <a:solidFill>
                  <a:srgbClr val="00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особенно если они моложе 2 </a:t>
            </a:r>
            <a:r>
              <a:rPr lang="ru-RU" altLang="en-US" b="1" i="1" dirty="0" smtClean="0">
                <a:solidFill>
                  <a:srgbClr val="00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лет</a:t>
            </a:r>
            <a:r>
              <a:rPr lang="ru-RU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ru-RU" altLang="en-US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13534829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nimBg="1"/>
      <p:bldP spid="1843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 descr="Warde Medical Laboratory - Esoteric Test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3796" name="AutoShape 4" descr="Warde Medical Laboratory - Esoteric Test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3798" name="AutoShape 6" descr="Warde Medical Laboratory - Esoteric Test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3800" name="AutoShape 8" descr="Warde Medical Laboratory - Esoteric Test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3802" name="AutoShape 10" descr="Warde Medical Laboratory - Esoteric Test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1026" name="Picture 2" descr="http://news.mspravka.info/wp-content/uploads/2014/06/38853-12877-300x20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772816"/>
            <a:ext cx="3791173" cy="252744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8299" y="4693355"/>
            <a:ext cx="2155701" cy="2056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55575" y="5272168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/>
              <a:t>Phadia</a:t>
            </a:r>
            <a:r>
              <a:rPr lang="en-US" b="1" dirty="0"/>
              <a:t> 250</a:t>
            </a:r>
            <a:r>
              <a:rPr lang="en-US" dirty="0"/>
              <a:t> </a:t>
            </a:r>
            <a:r>
              <a:rPr lang="ru-RU" dirty="0"/>
              <a:t>от</a:t>
            </a:r>
          </a:p>
          <a:p>
            <a:r>
              <a:rPr lang="ru-RU" dirty="0"/>
              <a:t>компании Р</a:t>
            </a:r>
            <a:r>
              <a:rPr lang="en-US" dirty="0"/>
              <a:t>h</a:t>
            </a:r>
            <a:r>
              <a:rPr lang="ru-RU" dirty="0"/>
              <a:t>а</a:t>
            </a:r>
            <a:r>
              <a:rPr lang="en-US" dirty="0"/>
              <a:t>di</a:t>
            </a:r>
            <a:r>
              <a:rPr lang="ru-RU" dirty="0"/>
              <a:t>а (Швеция), </a:t>
            </a:r>
          </a:p>
          <a:p>
            <a:r>
              <a:rPr lang="ru-RU" dirty="0"/>
              <a:t>мирового лидера </a:t>
            </a:r>
            <a:r>
              <a:rPr lang="ru-RU" dirty="0" err="1"/>
              <a:t>аллергодиагностики</a:t>
            </a:r>
            <a:r>
              <a:rPr lang="ru-RU" dirty="0"/>
              <a:t>.</a:t>
            </a:r>
          </a:p>
          <a:p>
            <a:r>
              <a:rPr lang="en-US" dirty="0"/>
              <a:t>&gt;70% </a:t>
            </a:r>
            <a:r>
              <a:rPr lang="ru-RU" dirty="0"/>
              <a:t>лабораторий Европы используют системы </a:t>
            </a:r>
            <a:r>
              <a:rPr lang="en-US" b="1" dirty="0" err="1"/>
              <a:t>Phadia</a:t>
            </a:r>
            <a:endParaRPr lang="en-US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07975" y="160338"/>
            <a:ext cx="7803976" cy="1108422"/>
          </a:xfrm>
          <a:prstGeom prst="roundRect">
            <a:avLst/>
          </a:prstGeom>
          <a:solidFill>
            <a:srgbClr val="0099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bg1"/>
                </a:solidFill>
              </a:rPr>
              <a:t>Лабораторная диагностика</a:t>
            </a:r>
          </a:p>
          <a:p>
            <a:pPr algn="ctr"/>
            <a:r>
              <a:rPr lang="ru-RU" sz="2800" b="1" dirty="0" err="1">
                <a:solidFill>
                  <a:schemeClr val="bg1"/>
                </a:solidFill>
              </a:rPr>
              <a:t>целиакии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341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Определение антител </a:t>
            </a:r>
            <a:r>
              <a:rPr lang="ru-RU" sz="2000" dirty="0" err="1" smtClean="0"/>
              <a:t>IgA</a:t>
            </a:r>
            <a:r>
              <a:rPr lang="ru-RU" sz="2000" dirty="0" smtClean="0"/>
              <a:t> или </a:t>
            </a:r>
            <a:r>
              <a:rPr lang="ru-RU" sz="2000" dirty="0" err="1" smtClean="0"/>
              <a:t>IgG</a:t>
            </a:r>
            <a:r>
              <a:rPr lang="ru-RU" sz="2000" dirty="0" smtClean="0"/>
              <a:t> к </a:t>
            </a:r>
            <a:r>
              <a:rPr lang="ru-RU" sz="2000" dirty="0" err="1" smtClean="0"/>
              <a:t>tTG</a:t>
            </a:r>
            <a:r>
              <a:rPr lang="ru-RU" sz="2000" dirty="0" smtClean="0"/>
              <a:t> и </a:t>
            </a:r>
            <a:r>
              <a:rPr lang="ru-RU" sz="2000" dirty="0" err="1" smtClean="0"/>
              <a:t>дезамидированных</a:t>
            </a:r>
            <a:r>
              <a:rPr lang="ru-RU" sz="2000" dirty="0" smtClean="0"/>
              <a:t> </a:t>
            </a:r>
            <a:r>
              <a:rPr lang="ru-RU" sz="2000" dirty="0" err="1" smtClean="0"/>
              <a:t>глиадин</a:t>
            </a:r>
            <a:r>
              <a:rPr lang="ru-RU" sz="2000" dirty="0" smtClean="0"/>
              <a:t>-пептидов, наиболее клинически значимых антител в дифференциальном диагнозе </a:t>
            </a:r>
            <a:r>
              <a:rPr lang="ru-RU" sz="2000" dirty="0" err="1" smtClean="0"/>
              <a:t>целиакии</a:t>
            </a:r>
            <a:endParaRPr lang="ru-RU" sz="2000" b="1" dirty="0" smtClean="0"/>
          </a:p>
          <a:p>
            <a:pPr marL="0" indent="0">
              <a:buNone/>
            </a:pPr>
            <a:endParaRPr lang="ru-RU" sz="2000" b="1" dirty="0"/>
          </a:p>
          <a:p>
            <a:pPr marL="0" indent="0">
              <a:buNone/>
            </a:pPr>
            <a:r>
              <a:rPr lang="ru-RU" sz="2000" b="1" dirty="0" smtClean="0"/>
              <a:t>Высокая клиническая значимость </a:t>
            </a:r>
          </a:p>
          <a:p>
            <a:r>
              <a:rPr lang="ru-RU" sz="2000" dirty="0" smtClean="0"/>
              <a:t> </a:t>
            </a:r>
            <a:r>
              <a:rPr lang="ru-RU" sz="2000" dirty="0" err="1" smtClean="0"/>
              <a:t>EliA</a:t>
            </a:r>
            <a:r>
              <a:rPr lang="ru-RU" sz="2000" dirty="0" smtClean="0"/>
              <a:t>™ </a:t>
            </a:r>
            <a:r>
              <a:rPr lang="ru-RU" sz="2000" dirty="0" err="1" smtClean="0"/>
              <a:t>Celikey</a:t>
            </a:r>
            <a:r>
              <a:rPr lang="ru-RU" sz="2000" dirty="0" smtClean="0"/>
              <a:t>® идентичен тесту антител </a:t>
            </a:r>
            <a:r>
              <a:rPr lang="ru-RU" sz="2000" dirty="0" err="1" smtClean="0"/>
              <a:t>эндомизия</a:t>
            </a:r>
            <a:r>
              <a:rPr lang="ru-RU" sz="2000" dirty="0" smtClean="0"/>
              <a:t> (EMA) </a:t>
            </a:r>
          </a:p>
          <a:p>
            <a:r>
              <a:rPr lang="ru-RU" sz="2000" dirty="0" smtClean="0"/>
              <a:t> использование рекомбинантного </a:t>
            </a:r>
            <a:r>
              <a:rPr lang="ru-RU" sz="2000" dirty="0" err="1" smtClean="0"/>
              <a:t>tTG</a:t>
            </a:r>
            <a:r>
              <a:rPr lang="ru-RU" sz="2000" dirty="0" smtClean="0"/>
              <a:t> антигена для </a:t>
            </a:r>
            <a:r>
              <a:rPr lang="ru-RU" sz="2000" dirty="0" err="1" smtClean="0"/>
              <a:t>EliA</a:t>
            </a:r>
            <a:r>
              <a:rPr lang="ru-RU" sz="2000" dirty="0" smtClean="0"/>
              <a:t>™ </a:t>
            </a:r>
            <a:r>
              <a:rPr lang="ru-RU" sz="2000" dirty="0" err="1" smtClean="0"/>
              <a:t>Celikey</a:t>
            </a:r>
            <a:r>
              <a:rPr lang="ru-RU" sz="2000" dirty="0" smtClean="0"/>
              <a:t>® снижает ложноположительные результаты </a:t>
            </a:r>
          </a:p>
          <a:p>
            <a:r>
              <a:rPr lang="ru-RU" sz="2000" dirty="0" smtClean="0"/>
              <a:t> высокая специфичность тестов </a:t>
            </a:r>
            <a:r>
              <a:rPr lang="ru-RU" sz="2000" dirty="0" err="1" smtClean="0"/>
              <a:t>EliA</a:t>
            </a:r>
            <a:r>
              <a:rPr lang="ru-RU" sz="2000" dirty="0" smtClean="0"/>
              <a:t>™ </a:t>
            </a:r>
            <a:r>
              <a:rPr lang="ru-RU" sz="2000" dirty="0" err="1" smtClean="0"/>
              <a:t>Celikey</a:t>
            </a:r>
            <a:r>
              <a:rPr lang="ru-RU" sz="2000" dirty="0" smtClean="0"/>
              <a:t>® и </a:t>
            </a:r>
            <a:r>
              <a:rPr lang="ru-RU" sz="2000" dirty="0" err="1" smtClean="0"/>
              <a:t>EliA</a:t>
            </a:r>
            <a:r>
              <a:rPr lang="ru-RU" sz="2000" dirty="0" smtClean="0"/>
              <a:t>™ </a:t>
            </a:r>
            <a:r>
              <a:rPr lang="ru-RU" sz="2000" dirty="0" err="1" smtClean="0"/>
              <a:t>Gliadin</a:t>
            </a:r>
            <a:r>
              <a:rPr lang="ru-RU" sz="2000" dirty="0" smtClean="0"/>
              <a:t>  позволяет отказаться от ненужных биопсий кишечника</a:t>
            </a:r>
          </a:p>
          <a:p>
            <a:r>
              <a:rPr lang="ru-RU" sz="2000" dirty="0" smtClean="0"/>
              <a:t> высокая чувствительность </a:t>
            </a:r>
            <a:r>
              <a:rPr lang="ru-RU" sz="2000" dirty="0" err="1" smtClean="0"/>
              <a:t>EliA</a:t>
            </a:r>
            <a:r>
              <a:rPr lang="ru-RU" sz="2000" dirty="0" smtClean="0"/>
              <a:t>™ </a:t>
            </a:r>
            <a:r>
              <a:rPr lang="ru-RU" sz="2000" dirty="0" err="1" smtClean="0"/>
              <a:t>Celikey</a:t>
            </a:r>
            <a:r>
              <a:rPr lang="ru-RU" sz="2000" dirty="0" smtClean="0"/>
              <a:t>® и </a:t>
            </a:r>
            <a:r>
              <a:rPr lang="ru-RU" sz="2000" dirty="0" err="1" smtClean="0"/>
              <a:t>EliA</a:t>
            </a:r>
            <a:r>
              <a:rPr lang="ru-RU" sz="2000" dirty="0" smtClean="0"/>
              <a:t>™ </a:t>
            </a:r>
            <a:r>
              <a:rPr lang="ru-RU" sz="2000" dirty="0" err="1" smtClean="0"/>
              <a:t>Gliadin</a:t>
            </a:r>
            <a:r>
              <a:rPr lang="ru-RU" sz="2000" dirty="0" smtClean="0"/>
              <a:t> служит дополнительным подтверждением диагноза</a:t>
            </a:r>
            <a:endParaRPr lang="uk-UA" sz="20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15616" y="188640"/>
            <a:ext cx="6768752" cy="914400"/>
          </a:xfrm>
          <a:prstGeom prst="roundRect">
            <a:avLst/>
          </a:prstGeom>
          <a:solidFill>
            <a:srgbClr val="0099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>
                <a:solidFill>
                  <a:schemeClr val="bg1"/>
                </a:solidFill>
              </a:rPr>
              <a:t>Тест  </a:t>
            </a:r>
            <a:r>
              <a:rPr lang="en-US" sz="2800" b="1" dirty="0" err="1">
                <a:solidFill>
                  <a:schemeClr val="bg1"/>
                </a:solidFill>
              </a:rPr>
              <a:t>EliA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Celikey</a:t>
            </a:r>
            <a:r>
              <a:rPr lang="en-US" sz="2800" b="1" dirty="0">
                <a:solidFill>
                  <a:schemeClr val="bg1"/>
                </a:solidFill>
              </a:rPr>
              <a:t>® and Eli</a:t>
            </a:r>
            <a:r>
              <a:rPr lang="ru-RU" sz="2800" b="1" dirty="0">
                <a:solidFill>
                  <a:schemeClr val="bg1"/>
                </a:solidFill>
              </a:rPr>
              <a:t>А</a:t>
            </a:r>
            <a:r>
              <a:rPr lang="en-US" sz="2800" b="1" dirty="0">
                <a:solidFill>
                  <a:schemeClr val="bg1"/>
                </a:solidFill>
              </a:rPr>
              <a:t> Gliadin –  </a:t>
            </a:r>
            <a:r>
              <a:rPr lang="ru-RU" sz="2800" b="1" dirty="0">
                <a:solidFill>
                  <a:schemeClr val="bg1"/>
                </a:solidFill>
              </a:rPr>
              <a:t>      </a:t>
            </a:r>
            <a:r>
              <a:rPr lang="en-US" sz="2800" b="1" dirty="0">
                <a:solidFill>
                  <a:schemeClr val="bg1"/>
                </a:solidFill>
              </a:rPr>
              <a:t>            </a:t>
            </a:r>
            <a:r>
              <a:rPr lang="uk-UA" sz="2800" b="1" dirty="0" err="1">
                <a:solidFill>
                  <a:schemeClr val="bg1"/>
                </a:solidFill>
              </a:rPr>
              <a:t>точная</a:t>
            </a:r>
            <a:r>
              <a:rPr lang="uk-UA" sz="2800" b="1" dirty="0">
                <a:solidFill>
                  <a:schemeClr val="bg1"/>
                </a:solidFill>
              </a:rPr>
              <a:t> </a:t>
            </a:r>
            <a:r>
              <a:rPr lang="uk-UA" sz="2800" b="1" dirty="0" err="1">
                <a:solidFill>
                  <a:schemeClr val="bg1"/>
                </a:solidFill>
              </a:rPr>
              <a:t>диагностика</a:t>
            </a:r>
            <a:r>
              <a:rPr lang="uk-UA" sz="2800" b="1" dirty="0">
                <a:solidFill>
                  <a:schemeClr val="bg1"/>
                </a:solidFill>
              </a:rPr>
              <a:t> </a:t>
            </a:r>
            <a:r>
              <a:rPr lang="uk-UA" sz="2800" b="1" dirty="0" err="1">
                <a:solidFill>
                  <a:schemeClr val="bg1"/>
                </a:solidFill>
              </a:rPr>
              <a:t>целиакии</a:t>
            </a:r>
            <a:endParaRPr lang="uk-UA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78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31F20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16115</TotalTime>
  <Words>1033</Words>
  <Application>Microsoft Office PowerPoint</Application>
  <PresentationFormat>Экран (4:3)</PresentationFormat>
  <Paragraphs>157</Paragraphs>
  <Slides>18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Office Theme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Предлагаемый аллгоритм диагностики глютензависимых заболеваний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Оля</dc:creator>
  <cp:lastModifiedBy>User</cp:lastModifiedBy>
  <cp:revision>355</cp:revision>
  <dcterms:created xsi:type="dcterms:W3CDTF">2015-11-28T15:44:54Z</dcterms:created>
  <dcterms:modified xsi:type="dcterms:W3CDTF">2018-08-18T19:00:08Z</dcterms:modified>
</cp:coreProperties>
</file>